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5" r:id="rId5"/>
    <p:sldId id="259" r:id="rId6"/>
    <p:sldId id="293" r:id="rId7"/>
    <p:sldId id="290" r:id="rId8"/>
    <p:sldId id="291" r:id="rId9"/>
    <p:sldId id="292" r:id="rId10"/>
    <p:sldId id="301" r:id="rId11"/>
    <p:sldId id="300" r:id="rId12"/>
    <p:sldId id="328" r:id="rId13"/>
    <p:sldId id="299" r:id="rId14"/>
    <p:sldId id="263" r:id="rId15"/>
    <p:sldId id="303" r:id="rId16"/>
    <p:sldId id="304" r:id="rId17"/>
    <p:sldId id="305" r:id="rId18"/>
    <p:sldId id="329" r:id="rId19"/>
    <p:sldId id="302" r:id="rId20"/>
    <p:sldId id="298" r:id="rId21"/>
    <p:sldId id="306" r:id="rId22"/>
    <p:sldId id="331" r:id="rId23"/>
    <p:sldId id="265" r:id="rId24"/>
    <p:sldId id="323" r:id="rId25"/>
    <p:sldId id="264" r:id="rId26"/>
    <p:sldId id="266" r:id="rId27"/>
    <p:sldId id="327" r:id="rId28"/>
    <p:sldId id="267" r:id="rId29"/>
    <p:sldId id="268" r:id="rId30"/>
    <p:sldId id="326" r:id="rId31"/>
    <p:sldId id="269" r:id="rId32"/>
    <p:sldId id="319" r:id="rId33"/>
    <p:sldId id="276" r:id="rId34"/>
    <p:sldId id="277" r:id="rId35"/>
    <p:sldId id="332" r:id="rId36"/>
    <p:sldId id="278" r:id="rId37"/>
    <p:sldId id="279" r:id="rId38"/>
    <p:sldId id="334" r:id="rId39"/>
    <p:sldId id="335" r:id="rId40"/>
    <p:sldId id="333" r:id="rId41"/>
    <p:sldId id="261" r:id="rId42"/>
    <p:sldId id="281" r:id="rId43"/>
    <p:sldId id="282" r:id="rId44"/>
    <p:sldId id="283" r:id="rId45"/>
    <p:sldId id="270" r:id="rId46"/>
    <p:sldId id="271" r:id="rId47"/>
    <p:sldId id="273" r:id="rId48"/>
    <p:sldId id="274" r:id="rId49"/>
    <p:sldId id="275" r:id="rId50"/>
    <p:sldId id="272" r:id="rId51"/>
    <p:sldId id="284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7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3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8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68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8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51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90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05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17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61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5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2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21DD5-906A-4DFC-AC10-5C16A8A29E8A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7BC9F-2E13-4CA0-BAEB-6D905360A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2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5.png"/><Relationship Id="rId7" Type="http://schemas.openxmlformats.org/officeDocument/2006/relationships/image" Target="../media/image5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6.png"/><Relationship Id="rId10" Type="http://schemas.openxmlformats.org/officeDocument/2006/relationships/image" Target="../media/image24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9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8225" y="2524926"/>
            <a:ext cx="280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M.T. Baseball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8349" y="2898112"/>
            <a:ext cx="65013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latin typeface="+mn-ea"/>
              </a:rPr>
              <a:t>기획서</a:t>
            </a:r>
            <a:endParaRPr lang="ko-KR" altLang="en-US" sz="66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8225" y="4129295"/>
            <a:ext cx="2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+mn-ea"/>
              </a:rPr>
              <a:t>(</a:t>
            </a:r>
            <a:r>
              <a:rPr lang="en-US" altLang="ko-KR" sz="1400" dirty="0" smtClean="0">
                <a:latin typeface="+mn-ea"/>
              </a:rPr>
              <a:t>2018.10.15 </a:t>
            </a:r>
            <a:r>
              <a:rPr lang="en-US" altLang="ko-KR" sz="1400" dirty="0" smtClean="0">
                <a:latin typeface="+mn-ea"/>
              </a:rPr>
              <a:t>Ver.)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618125" y="4006108"/>
            <a:ext cx="5061766" cy="115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70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4761" y="2026236"/>
            <a:ext cx="4137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로그인 경우의 수 ④</a:t>
            </a:r>
            <a:endParaRPr lang="en-US" altLang="ko-KR" sz="1600" b="1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오류 없이 정확히 입력했을 경우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→로비로 이동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57" y="1712284"/>
            <a:ext cx="6121018" cy="3443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직사각형 9"/>
          <p:cNvSpPr/>
          <p:nvPr/>
        </p:nvSpPr>
        <p:spPr>
          <a:xfrm>
            <a:off x="2774950" y="3873500"/>
            <a:ext cx="2032000" cy="190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******************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74950" y="3338570"/>
            <a:ext cx="2032000" cy="190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mtxxxx3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로 그 인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00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41882" y="1910326"/>
            <a:ext cx="4137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16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64" t="3483" r="574"/>
          <a:stretch/>
        </p:blipFill>
        <p:spPr>
          <a:xfrm>
            <a:off x="682580" y="2034863"/>
            <a:ext cx="6104586" cy="3427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7189690" y="2257382"/>
            <a:ext cx="46483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상단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연습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보관함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상점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대장간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우편함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기록실</a:t>
            </a:r>
            <a:r>
              <a:rPr lang="en-US" altLang="ko-KR" sz="1600" dirty="0" smtClean="0">
                <a:latin typeface="+mn-ea"/>
              </a:rPr>
              <a:t>]</a:t>
            </a:r>
          </a:p>
          <a:p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설정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로그아웃</a:t>
            </a:r>
            <a:r>
              <a:rPr lang="en-US" altLang="ko-KR" sz="1600" dirty="0" smtClean="0">
                <a:latin typeface="+mn-ea"/>
              </a:rPr>
              <a:t>]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#</a:t>
            </a:r>
            <a:r>
              <a:rPr lang="ko-KR" altLang="en-US" sz="1600" smtClean="0">
                <a:latin typeface="+mn-ea"/>
              </a:rPr>
              <a:t>중간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이벤트 페이지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싱글모드</a:t>
            </a:r>
            <a:r>
              <a:rPr lang="en-US" altLang="ko-KR" sz="1600" dirty="0" smtClean="0">
                <a:latin typeface="+mn-ea"/>
              </a:rPr>
              <a:t>]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하단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err="1" smtClean="0">
                <a:latin typeface="+mn-ea"/>
              </a:rPr>
              <a:t>내정보</a:t>
            </a:r>
            <a:r>
              <a:rPr lang="en-US" altLang="ko-KR" sz="1600" dirty="0" smtClean="0">
                <a:latin typeface="+mn-ea"/>
              </a:rPr>
              <a:t>]</a:t>
            </a:r>
          </a:p>
          <a:p>
            <a:r>
              <a:rPr lang="en-US" altLang="ko-KR" sz="1600" smtClean="0">
                <a:latin typeface="+mn-ea"/>
              </a:rPr>
              <a:t>[</a:t>
            </a:r>
            <a:r>
              <a:rPr lang="ko-KR" altLang="en-US" sz="1600" smtClean="0">
                <a:latin typeface="+mn-ea"/>
              </a:rPr>
              <a:t>내 레벨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보유 중인 다이아 수량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보유 중인 볼</a:t>
            </a:r>
            <a:r>
              <a:rPr lang="en-US" altLang="ko-KR" sz="1600" smtClean="0">
                <a:latin typeface="+mn-ea"/>
              </a:rPr>
              <a:t>]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smtClean="0">
                <a:latin typeface="+mn-ea"/>
              </a:rPr>
              <a:t>종료</a:t>
            </a:r>
            <a:r>
              <a:rPr lang="en-US" altLang="ko-KR" sz="1600" smtClean="0">
                <a:latin typeface="+mn-ea"/>
              </a:rPr>
              <a:t>]</a:t>
            </a:r>
            <a:endParaRPr lang="en-US" altLang="ko-KR" sz="1600" dirty="0" smtClean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+mn-ea"/>
              </a:rPr>
              <a:t>로 </a:t>
            </a:r>
            <a:r>
              <a:rPr lang="ko-KR" altLang="en-US" b="1">
                <a:latin typeface="+mn-ea"/>
              </a:rPr>
              <a:t>비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11993" y="4967108"/>
            <a:ext cx="3990975" cy="426551"/>
            <a:chOff x="1811993" y="4967108"/>
            <a:chExt cx="3990975" cy="42655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811993" y="4989883"/>
              <a:ext cx="3990975" cy="3810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mtClean="0"/>
                <a:t> Lv</a:t>
              </a:r>
              <a:r>
                <a:rPr lang="en-US" altLang="ko-KR" dirty="0" smtClean="0"/>
                <a:t>. </a:t>
              </a:r>
              <a:r>
                <a:rPr lang="en-US" altLang="ko-KR" smtClean="0"/>
                <a:t>487   950,000      35,000,480       </a:t>
              </a:r>
              <a:endParaRPr lang="ko-KR" altLang="en-US" dirty="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625" y="4967108"/>
              <a:ext cx="426551" cy="42655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396" y="5042314"/>
              <a:ext cx="287971" cy="287971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 trans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811993" y="5462278"/>
            <a:ext cx="4243184" cy="4877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84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6078828" y="1371698"/>
            <a:ext cx="6113170" cy="40280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0" y="1371699"/>
            <a:ext cx="6632620" cy="4028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5340" y="2425916"/>
            <a:ext cx="650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mtClean="0">
                <a:latin typeface="+mn-ea"/>
              </a:rPr>
              <a:t>[</a:t>
            </a:r>
            <a:r>
              <a:rPr lang="ko-KR" altLang="en-US" sz="4800" b="1" smtClean="0">
                <a:latin typeface="+mn-ea"/>
              </a:rPr>
              <a:t>연습모드</a:t>
            </a:r>
            <a:r>
              <a:rPr lang="en-US" altLang="ko-KR" sz="4800" b="1" smtClean="0">
                <a:latin typeface="+mn-ea"/>
              </a:rPr>
              <a:t>]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565116" y="3389533"/>
            <a:ext cx="5061766" cy="115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0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346934"/>
            <a:ext cx="6134100" cy="34219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930" y="1587500"/>
            <a:ext cx="457200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+mn-ea"/>
              </a:rPr>
              <a:t>연습</a:t>
            </a:r>
            <a:endParaRPr lang="ko-KR" altLang="en-US" sz="105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2080" y="387990"/>
            <a:ext cx="521992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상단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파워볼 타임 </a:t>
            </a:r>
            <a:r>
              <a:rPr lang="ko-KR" altLang="en-US" sz="1600" dirty="0" err="1" smtClean="0">
                <a:latin typeface="+mn-ea"/>
              </a:rPr>
              <a:t>프로그레스바</a:t>
            </a:r>
            <a:r>
              <a:rPr lang="en-US" altLang="ko-KR" sz="1600" dirty="0" smtClean="0">
                <a:latin typeface="+mn-ea"/>
              </a:rPr>
              <a:t> 5</a:t>
            </a:r>
            <a:r>
              <a:rPr lang="ko-KR" altLang="en-US" sz="1600" dirty="0">
                <a:latin typeface="+mn-ea"/>
              </a:rPr>
              <a:t>분</a:t>
            </a:r>
            <a:r>
              <a:rPr lang="en-US" altLang="ko-KR" sz="1600" dirty="0">
                <a:latin typeface="+mn-ea"/>
              </a:rPr>
              <a:t>(300</a:t>
            </a:r>
            <a:r>
              <a:rPr lang="ko-KR" altLang="en-US" sz="1600" dirty="0">
                <a:latin typeface="+mn-ea"/>
              </a:rPr>
              <a:t>초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r>
              <a:rPr lang="ko-KR" altLang="en-US" sz="1600" dirty="0" smtClean="0">
                <a:latin typeface="+mn-ea"/>
              </a:rPr>
              <a:t> →</a:t>
            </a:r>
            <a:r>
              <a:rPr lang="ko-KR" altLang="en-US" sz="1600" dirty="0" err="1" smtClean="0">
                <a:latin typeface="+mn-ea"/>
              </a:rPr>
              <a:t>시계모양의</a:t>
            </a:r>
            <a:r>
              <a:rPr lang="ko-KR" altLang="en-US" sz="1600" dirty="0" smtClean="0">
                <a:latin typeface="+mn-ea"/>
              </a:rPr>
              <a:t> 아이콘이 왼쪽에서 오른쪽으로 이동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#S/B – </a:t>
            </a:r>
            <a:r>
              <a:rPr lang="ko-KR" altLang="en-US" sz="1600" dirty="0" smtClean="0">
                <a:latin typeface="+mn-ea"/>
              </a:rPr>
              <a:t>스트라이크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볼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|   F/C – </a:t>
            </a:r>
            <a:r>
              <a:rPr lang="ko-KR" altLang="en-US" sz="1600" dirty="0" smtClean="0">
                <a:latin typeface="+mn-ea"/>
              </a:rPr>
              <a:t>직구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변화구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U/D – </a:t>
            </a:r>
            <a:r>
              <a:rPr lang="ko-KR" altLang="en-US" sz="1600" dirty="0" smtClean="0">
                <a:latin typeface="+mn-ea"/>
              </a:rPr>
              <a:t>상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하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|    L/R – </a:t>
            </a:r>
            <a:r>
              <a:rPr lang="ko-KR" altLang="en-US" sz="1600" dirty="0" smtClean="0">
                <a:latin typeface="+mn-ea"/>
              </a:rPr>
              <a:t>좌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우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맞춘 개수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→</a:t>
            </a:r>
            <a:r>
              <a:rPr lang="en-US" altLang="ko-KR" sz="1600" dirty="0" smtClean="0">
                <a:latin typeface="+mn-ea"/>
              </a:rPr>
              <a:t>0 -&gt; OUT  |  1,2,3 -&gt;1,2,3 HIT  |  4 -&gt; HOMERUN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액션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OUT </a:t>
            </a:r>
            <a:r>
              <a:rPr lang="ko-KR" altLang="en-US" sz="1600" dirty="0" smtClean="0">
                <a:latin typeface="+mn-ea"/>
              </a:rPr>
              <a:t>→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배트를 내려찍으며 </a:t>
            </a:r>
            <a:r>
              <a:rPr lang="ko-KR" altLang="en-US" sz="1600" dirty="0" smtClean="0">
                <a:latin typeface="+mn-ea"/>
              </a:rPr>
              <a:t>아쉬워한다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1,2,3HIT </a:t>
            </a:r>
            <a:r>
              <a:rPr lang="ko-KR" altLang="en-US" sz="1600" dirty="0" smtClean="0">
                <a:latin typeface="+mn-ea"/>
              </a:rPr>
              <a:t>→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공을 치고 공을 쳐다봄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그대로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r>
              <a:rPr lang="en-US" altLang="ko-KR" sz="1600" dirty="0" smtClean="0">
                <a:latin typeface="+mn-ea"/>
              </a:rPr>
              <a:t>HOMERUN </a:t>
            </a:r>
            <a:r>
              <a:rPr lang="ko-KR" altLang="en-US" sz="1600" dirty="0" smtClean="0">
                <a:latin typeface="+mn-ea"/>
              </a:rPr>
              <a:t>→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홈런을 치고 좌우로 왕복 </a:t>
            </a:r>
            <a:r>
              <a:rPr lang="en-US" altLang="ko-KR" sz="1600" dirty="0" smtClean="0">
                <a:latin typeface="+mn-ea"/>
              </a:rPr>
              <a:t>1</a:t>
            </a:r>
            <a:r>
              <a:rPr lang="ko-KR" altLang="en-US" sz="1600" dirty="0" smtClean="0">
                <a:latin typeface="+mn-ea"/>
              </a:rPr>
              <a:t>회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축포</a:t>
            </a:r>
            <a:r>
              <a:rPr lang="en-US" altLang="ko-KR" sz="1600" dirty="0" smtClean="0">
                <a:latin typeface="+mn-ea"/>
              </a:rPr>
              <a:t>!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자동 체크 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단타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장타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err="1" smtClean="0">
                <a:latin typeface="+mn-ea"/>
              </a:rPr>
              <a:t>힛앤드런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버튼이 나옴</a:t>
            </a:r>
            <a:r>
              <a:rPr lang="en-US" altLang="ko-KR" sz="1600" dirty="0" smtClean="0">
                <a:latin typeface="+mn-ea"/>
              </a:rPr>
              <a:t>. 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미 체크 </a:t>
            </a:r>
            <a:r>
              <a:rPr lang="ko-KR" altLang="en-US" sz="1600" dirty="0" smtClean="0">
                <a:latin typeface="+mn-ea"/>
              </a:rPr>
              <a:t>시에는 버튼이 안보임</a:t>
            </a:r>
            <a:r>
              <a:rPr lang="en-US" altLang="ko-KR" sz="1600" dirty="0" smtClean="0">
                <a:latin typeface="+mn-ea"/>
              </a:rPr>
              <a:t>.)</a:t>
            </a:r>
          </a:p>
          <a:p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※</a:t>
            </a:r>
            <a:r>
              <a:rPr lang="ko-KR" altLang="en-US" sz="1600" dirty="0" smtClean="0">
                <a:latin typeface="+mn-ea"/>
              </a:rPr>
              <a:t>자동모드는 셋 중에 하나만 선택 가능함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결과 별 </a:t>
            </a:r>
            <a:r>
              <a:rPr lang="ko-KR" altLang="en-US" sz="1600" dirty="0" smtClean="0">
                <a:latin typeface="+mn-ea"/>
              </a:rPr>
              <a:t>경험치는 경험치테이블 참조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자동 루틴은 추가자료 예정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♪</a:t>
            </a:r>
            <a:r>
              <a:rPr lang="en-US" altLang="ko-KR" sz="1600" dirty="0" smtClean="0">
                <a:latin typeface="+mn-ea"/>
              </a:rPr>
              <a:t>BGM</a:t>
            </a:r>
            <a:r>
              <a:rPr lang="ko-KR" altLang="en-US" sz="1600" dirty="0" smtClean="0">
                <a:latin typeface="+mn-ea"/>
              </a:rPr>
              <a:t>은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그대로 사용한다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ko-KR" altLang="en-US" sz="1600" dirty="0" smtClean="0">
                <a:latin typeface="+mn-ea"/>
              </a:rPr>
              <a:t>♪</a:t>
            </a:r>
            <a:r>
              <a:rPr lang="en-US" altLang="ko-KR" sz="1600" dirty="0" smtClean="0">
                <a:latin typeface="+mn-ea"/>
              </a:rPr>
              <a:t>300</a:t>
            </a:r>
            <a:r>
              <a:rPr lang="ko-KR" altLang="en-US" sz="1600" dirty="0" smtClean="0">
                <a:latin typeface="+mn-ea"/>
              </a:rPr>
              <a:t>초 중 </a:t>
            </a:r>
            <a:r>
              <a:rPr lang="en-US" altLang="ko-KR" sz="1600" dirty="0" smtClean="0">
                <a:latin typeface="+mn-ea"/>
              </a:rPr>
              <a:t>270</a:t>
            </a:r>
            <a:r>
              <a:rPr lang="ko-KR" altLang="en-US" sz="1600" dirty="0" smtClean="0">
                <a:latin typeface="+mn-ea"/>
              </a:rPr>
              <a:t>초가 되는 시점</a:t>
            </a:r>
            <a:r>
              <a:rPr lang="en-US" altLang="ko-KR" sz="1600" dirty="0" smtClean="0">
                <a:latin typeface="+mn-ea"/>
              </a:rPr>
              <a:t>(-30</a:t>
            </a:r>
            <a:r>
              <a:rPr lang="ko-KR" altLang="en-US" sz="1600" dirty="0" smtClean="0">
                <a:latin typeface="+mn-ea"/>
              </a:rPr>
              <a:t>초</a:t>
            </a:r>
            <a:r>
              <a:rPr lang="en-US" altLang="ko-KR" sz="1600" dirty="0" smtClean="0">
                <a:latin typeface="+mn-ea"/>
              </a:rPr>
              <a:t>) </a:t>
            </a:r>
            <a:r>
              <a:rPr lang="ko-KR" altLang="en-US" sz="1600" dirty="0" smtClean="0">
                <a:latin typeface="+mn-ea"/>
              </a:rPr>
              <a:t>에 </a:t>
            </a:r>
            <a:r>
              <a:rPr lang="en-US" altLang="ko-KR" sz="1600" dirty="0" smtClean="0">
                <a:latin typeface="+mn-ea"/>
              </a:rPr>
              <a:t>“BGM2</a:t>
            </a:r>
            <a:r>
              <a:rPr lang="en-US" altLang="ko-KR" sz="1600" dirty="0" smtClean="0">
                <a:latin typeface="+mn-ea"/>
              </a:rPr>
              <a:t>”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107" y="5203936"/>
            <a:ext cx="6357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# </a:t>
            </a:r>
            <a:r>
              <a:rPr lang="ko-KR" altLang="en-US" dirty="0">
                <a:latin typeface="+mn-ea"/>
              </a:rPr>
              <a:t>시작 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가운데 </a:t>
            </a:r>
            <a:r>
              <a:rPr lang="en-US" altLang="ko-KR" dirty="0">
                <a:latin typeface="+mn-ea"/>
              </a:rPr>
              <a:t>[Ready] </a:t>
            </a:r>
            <a:r>
              <a:rPr lang="ko-KR" altLang="en-US" dirty="0">
                <a:latin typeface="+mn-ea"/>
              </a:rPr>
              <a:t>문구 출현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# </a:t>
            </a:r>
            <a:r>
              <a:rPr lang="ko-KR" altLang="en-US" dirty="0">
                <a:latin typeface="+mn-ea"/>
              </a:rPr>
              <a:t>약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 후</a:t>
            </a:r>
            <a:r>
              <a:rPr lang="en-US" altLang="ko-KR" dirty="0">
                <a:latin typeface="+mn-ea"/>
              </a:rPr>
              <a:t>, [Ready] </a:t>
            </a:r>
            <a:r>
              <a:rPr lang="ko-KR" altLang="en-US" dirty="0">
                <a:latin typeface="+mn-ea"/>
              </a:rPr>
              <a:t>문구 사라지고 </a:t>
            </a:r>
            <a:r>
              <a:rPr lang="ko-KR" altLang="en-US" dirty="0" smtClean="0">
                <a:latin typeface="+mn-ea"/>
              </a:rPr>
              <a:t>캐릭터 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타자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투수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등장</a:t>
            </a:r>
            <a:endParaRPr lang="en-US" altLang="ko-KR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173" r="88510" b="83991"/>
          <a:stretch/>
        </p:blipFill>
        <p:spPr>
          <a:xfrm>
            <a:off x="2068704" y="273325"/>
            <a:ext cx="731596" cy="63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+mn-ea"/>
              </a:rPr>
              <a:t>연습모드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800300" y="1694180"/>
            <a:ext cx="31111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9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" t="46593" r="66207" b="15433"/>
          <a:stretch/>
        </p:blipFill>
        <p:spPr>
          <a:xfrm>
            <a:off x="1038701" y="2394796"/>
            <a:ext cx="2517748" cy="175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561184" y="1503833"/>
            <a:ext cx="140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[</a:t>
            </a:r>
            <a:r>
              <a:rPr lang="ko-KR" altLang="en-US" b="1" dirty="0" smtClean="0">
                <a:latin typeface="+mn-ea"/>
              </a:rPr>
              <a:t>배팅 구역</a:t>
            </a:r>
            <a:r>
              <a:rPr lang="en-US" altLang="ko-KR" b="1" dirty="0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46404" r="65454" b="17146"/>
          <a:stretch/>
        </p:blipFill>
        <p:spPr>
          <a:xfrm>
            <a:off x="4670309" y="2394796"/>
            <a:ext cx="2517747" cy="175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" t="44325" r="65614" b="16824"/>
          <a:stretch/>
        </p:blipFill>
        <p:spPr>
          <a:xfrm>
            <a:off x="8301916" y="2394796"/>
            <a:ext cx="2517747" cy="175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2" t="77476" r="75201" b="12780"/>
          <a:stretch/>
        </p:blipFill>
        <p:spPr>
          <a:xfrm>
            <a:off x="3696818" y="2980583"/>
            <a:ext cx="876300" cy="5810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2" t="77476" r="75201" b="12780"/>
          <a:stretch/>
        </p:blipFill>
        <p:spPr>
          <a:xfrm>
            <a:off x="7306836" y="2980583"/>
            <a:ext cx="876300" cy="5810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2657" y="4456023"/>
            <a:ext cx="276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+mn-ea"/>
              </a:rPr>
              <a:t>아무것도 선택하지 않으면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배팅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smtClean="0">
                <a:latin typeface="+mn-ea"/>
              </a:rPr>
              <a:t>버튼은 비활성화 상태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00142" y="4456023"/>
            <a:ext cx="3458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+mn-ea"/>
              </a:rPr>
              <a:t>선택한 버튼은 파란색으로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표시되며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연습모드에서는 하나라도 선택하면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배팅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버튼이 활성화 된다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615" y="4461182"/>
            <a:ext cx="3248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배팅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버튼을 클릭하면 고정되며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선택지는 더 이상 변경 불가하다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l="1173" r="88510" b="83991"/>
          <a:stretch/>
        </p:blipFill>
        <p:spPr>
          <a:xfrm>
            <a:off x="2068704" y="273325"/>
            <a:ext cx="731596" cy="63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+mn-ea"/>
              </a:rPr>
              <a:t>연습모드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746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346934"/>
            <a:ext cx="6134100" cy="34219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60548" y="2063742"/>
            <a:ext cx="48812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실제 </a:t>
            </a:r>
            <a:r>
              <a:rPr lang="ko-KR" altLang="en-US" sz="1600" dirty="0" err="1" smtClean="0">
                <a:latin typeface="+mn-ea"/>
              </a:rPr>
              <a:t>파워볼</a:t>
            </a:r>
            <a:r>
              <a:rPr lang="ko-KR" altLang="en-US" sz="1600" dirty="0" smtClean="0">
                <a:latin typeface="+mn-ea"/>
              </a:rPr>
              <a:t> 결과에 따라서 공의 </a:t>
            </a:r>
            <a:r>
              <a:rPr lang="ko-KR" altLang="en-US" sz="1600" smtClean="0">
                <a:latin typeface="+mn-ea"/>
              </a:rPr>
              <a:t>궤도가 바뀐다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예시①</a:t>
            </a:r>
            <a:endParaRPr lang="en-US" altLang="ko-KR" sz="1600" smtClean="0">
              <a:latin typeface="+mn-ea"/>
            </a:endParaRPr>
          </a:p>
          <a:p>
            <a:r>
              <a:rPr lang="en-US" altLang="ko-KR" sz="1600">
                <a:latin typeface="+mn-ea"/>
              </a:rPr>
              <a:t>[</a:t>
            </a:r>
            <a:r>
              <a:rPr lang="ko-KR" altLang="en-US" sz="1600" smtClean="0">
                <a:latin typeface="+mn-ea"/>
              </a:rPr>
              <a:t>파워볼 </a:t>
            </a:r>
            <a:r>
              <a:rPr lang="ko-KR" altLang="en-US" sz="1600" dirty="0" smtClean="0">
                <a:latin typeface="+mn-ea"/>
              </a:rPr>
              <a:t>결과 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오버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일반볼 </a:t>
            </a:r>
            <a:r>
              <a:rPr lang="ko-KR" altLang="en-US" sz="1600" dirty="0" smtClean="0">
                <a:latin typeface="+mn-ea"/>
              </a:rPr>
              <a:t>결과 짝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오버</a:t>
            </a:r>
            <a:r>
              <a:rPr lang="en-US" altLang="ko-KR" sz="1600" smtClean="0">
                <a:latin typeface="+mn-ea"/>
              </a:rPr>
              <a:t>]</a:t>
            </a:r>
            <a:r>
              <a:rPr lang="ko-KR" altLang="en-US" sz="1600" smtClean="0">
                <a:latin typeface="+mn-ea"/>
              </a:rPr>
              <a:t>일 경우</a:t>
            </a:r>
            <a:endParaRPr lang="en-US" altLang="ko-KR" sz="160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결과</a:t>
            </a:r>
            <a:r>
              <a:rPr lang="en-US" altLang="ko-KR" sz="1600" smtClean="0">
                <a:latin typeface="+mn-ea"/>
              </a:rPr>
              <a:t>: [</a:t>
            </a:r>
            <a:r>
              <a:rPr lang="ko-KR" altLang="en-US" sz="1600" dirty="0" smtClean="0">
                <a:latin typeface="+mn-ea"/>
              </a:rPr>
              <a:t>스트라이크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직구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우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상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smtClean="0">
                <a:latin typeface="+mn-ea"/>
              </a:rPr>
              <a:t> 으로 </a:t>
            </a:r>
            <a:r>
              <a:rPr lang="ko-KR" altLang="en-US" sz="1600" smtClean="0">
                <a:latin typeface="+mn-ea"/>
              </a:rPr>
              <a:t>공이 날아온다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173" r="88510" b="83991"/>
          <a:stretch/>
        </p:blipFill>
        <p:spPr>
          <a:xfrm>
            <a:off x="2068704" y="273325"/>
            <a:ext cx="731596" cy="63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+mn-ea"/>
              </a:rPr>
              <a:t>연습모드</a:t>
            </a:r>
            <a:endParaRPr lang="ko-KR" altLang="en-US" b="1" dirty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25" y="3711462"/>
            <a:ext cx="855800" cy="8558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3681412" y="3543300"/>
            <a:ext cx="180975" cy="33632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6855" y="1621779"/>
            <a:ext cx="351750" cy="141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69242" y="1530004"/>
            <a:ext cx="6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 smtClean="0">
                <a:solidFill>
                  <a:srgbClr val="00B0F0"/>
                </a:solidFill>
              </a:rPr>
              <a:t>연습</a:t>
            </a:r>
            <a:endParaRPr lang="ko-KR" altLang="en-US" sz="1400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6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346934"/>
            <a:ext cx="6134100" cy="34219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43700" y="2132062"/>
            <a:ext cx="52517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실제 </a:t>
            </a:r>
            <a:r>
              <a:rPr lang="ko-KR" altLang="en-US" sz="1600" dirty="0" err="1" smtClean="0">
                <a:latin typeface="+mn-ea"/>
              </a:rPr>
              <a:t>파워볼</a:t>
            </a:r>
            <a:r>
              <a:rPr lang="ko-KR" altLang="en-US" sz="1600" dirty="0" smtClean="0">
                <a:latin typeface="+mn-ea"/>
              </a:rPr>
              <a:t> 결과에 따라서 공의 </a:t>
            </a:r>
            <a:r>
              <a:rPr lang="ko-KR" altLang="en-US" sz="1600" smtClean="0">
                <a:latin typeface="+mn-ea"/>
              </a:rPr>
              <a:t>궤도가 바뀐다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예시②</a:t>
            </a:r>
            <a:endParaRPr lang="en-US" altLang="ko-KR" sz="160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[</a:t>
            </a:r>
            <a:r>
              <a:rPr lang="ko-KR" altLang="en-US" sz="1600" smtClean="0">
                <a:latin typeface="+mn-ea"/>
              </a:rPr>
              <a:t>파워볼 </a:t>
            </a:r>
            <a:r>
              <a:rPr lang="ko-KR" altLang="en-US" sz="1600" dirty="0" smtClean="0">
                <a:latin typeface="+mn-ea"/>
              </a:rPr>
              <a:t>결과 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언더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일반볼 </a:t>
            </a:r>
            <a:r>
              <a:rPr lang="ko-KR" altLang="en-US" sz="1600" dirty="0" smtClean="0">
                <a:latin typeface="+mn-ea"/>
              </a:rPr>
              <a:t>결과 홀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언더</a:t>
            </a:r>
            <a:r>
              <a:rPr lang="en-US" altLang="ko-KR" sz="1600" smtClean="0">
                <a:latin typeface="+mn-ea"/>
              </a:rPr>
              <a:t>]</a:t>
            </a:r>
            <a:r>
              <a:rPr lang="ko-KR" altLang="en-US" sz="1600" smtClean="0">
                <a:latin typeface="+mn-ea"/>
              </a:rPr>
              <a:t>일 경우</a:t>
            </a:r>
            <a:endParaRPr lang="en-US" altLang="ko-KR" sz="160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결과</a:t>
            </a:r>
            <a:r>
              <a:rPr lang="en-US" altLang="ko-KR" sz="1600" smtClean="0">
                <a:latin typeface="+mn-ea"/>
              </a:rPr>
              <a:t>: [</a:t>
            </a:r>
            <a:r>
              <a:rPr lang="ko-KR" altLang="en-US" sz="1600" dirty="0" smtClean="0">
                <a:latin typeface="+mn-ea"/>
              </a:rPr>
              <a:t>스트라이크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변화구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좌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하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smtClean="0">
                <a:latin typeface="+mn-ea"/>
              </a:rPr>
              <a:t> 으로 </a:t>
            </a:r>
            <a:r>
              <a:rPr lang="ko-KR" altLang="en-US" sz="1600" smtClean="0">
                <a:latin typeface="+mn-ea"/>
              </a:rPr>
              <a:t>공이 날아온다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173" r="88510" b="83991"/>
          <a:stretch/>
        </p:blipFill>
        <p:spPr>
          <a:xfrm>
            <a:off x="2068704" y="273325"/>
            <a:ext cx="731596" cy="63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+mn-ea"/>
              </a:rPr>
              <a:t>연습모드</a:t>
            </a:r>
            <a:endParaRPr lang="ko-KR" altLang="en-US" b="1" dirty="0"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25" y="3711462"/>
            <a:ext cx="855800" cy="855800"/>
          </a:xfrm>
          <a:prstGeom prst="rect">
            <a:avLst/>
          </a:prstGeom>
        </p:spPr>
      </p:pic>
      <p:sp>
        <p:nvSpPr>
          <p:cNvPr id="9" name="오른쪽으로 구부러진 화살표 8"/>
          <p:cNvSpPr/>
          <p:nvPr/>
        </p:nvSpPr>
        <p:spPr>
          <a:xfrm>
            <a:off x="3005137" y="3457575"/>
            <a:ext cx="323850" cy="942975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6855" y="1621779"/>
            <a:ext cx="351750" cy="141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569242" y="1530004"/>
            <a:ext cx="6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 smtClean="0">
                <a:solidFill>
                  <a:srgbClr val="00B0F0"/>
                </a:solidFill>
              </a:rPr>
              <a:t>연습</a:t>
            </a:r>
            <a:endParaRPr lang="ko-KR" altLang="en-US" sz="1400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346934"/>
            <a:ext cx="6134100" cy="34219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28899" y="2126040"/>
            <a:ext cx="46977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실제 </a:t>
            </a:r>
            <a:r>
              <a:rPr lang="ko-KR" altLang="en-US" sz="1600" dirty="0" err="1" smtClean="0">
                <a:latin typeface="+mn-ea"/>
              </a:rPr>
              <a:t>파워볼</a:t>
            </a:r>
            <a:r>
              <a:rPr lang="ko-KR" altLang="en-US" sz="1600" dirty="0" smtClean="0">
                <a:latin typeface="+mn-ea"/>
              </a:rPr>
              <a:t> 결과에 따라서 공의 </a:t>
            </a:r>
            <a:r>
              <a:rPr lang="ko-KR" altLang="en-US" sz="1600" smtClean="0">
                <a:latin typeface="+mn-ea"/>
              </a:rPr>
              <a:t>궤도가 바뀐다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예시③</a:t>
            </a:r>
            <a:endParaRPr lang="en-US" altLang="ko-KR" sz="160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[</a:t>
            </a:r>
            <a:r>
              <a:rPr lang="ko-KR" altLang="en-US" sz="1600" smtClean="0">
                <a:latin typeface="+mn-ea"/>
              </a:rPr>
              <a:t>파워볼 </a:t>
            </a:r>
            <a:r>
              <a:rPr lang="ko-KR" altLang="en-US" sz="1600" dirty="0" smtClean="0">
                <a:latin typeface="+mn-ea"/>
              </a:rPr>
              <a:t>결과 짝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언더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일반볼 </a:t>
            </a:r>
            <a:r>
              <a:rPr lang="ko-KR" altLang="en-US" sz="1600" dirty="0" smtClean="0">
                <a:latin typeface="+mn-ea"/>
              </a:rPr>
              <a:t>결과 홀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언더</a:t>
            </a:r>
            <a:r>
              <a:rPr lang="en-US" altLang="ko-KR" sz="1600" smtClean="0">
                <a:latin typeface="+mn-ea"/>
              </a:rPr>
              <a:t>]</a:t>
            </a:r>
            <a:r>
              <a:rPr lang="ko-KR" altLang="en-US" sz="1600" smtClean="0">
                <a:latin typeface="+mn-ea"/>
              </a:rPr>
              <a:t>일 경우</a:t>
            </a:r>
            <a:endParaRPr lang="en-US" altLang="ko-KR" sz="160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결과</a:t>
            </a:r>
            <a:r>
              <a:rPr lang="en-US" altLang="ko-KR" sz="1600" smtClean="0">
                <a:latin typeface="+mn-ea"/>
              </a:rPr>
              <a:t>: [</a:t>
            </a:r>
            <a:r>
              <a:rPr lang="ko-KR" altLang="en-US" sz="1600" dirty="0" smtClean="0">
                <a:latin typeface="+mn-ea"/>
              </a:rPr>
              <a:t>볼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변화구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좌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하</a:t>
            </a:r>
            <a:r>
              <a:rPr lang="en-US" altLang="ko-KR" sz="1600" smtClean="0">
                <a:latin typeface="+mn-ea"/>
              </a:rPr>
              <a:t>]</a:t>
            </a:r>
            <a:r>
              <a:rPr lang="ko-KR" altLang="en-US" sz="1600" smtClean="0">
                <a:latin typeface="+mn-ea"/>
              </a:rPr>
              <a:t>으로 공이 날아온다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오른쪽으로 구부러진 화살표 8"/>
          <p:cNvSpPr/>
          <p:nvPr/>
        </p:nvSpPr>
        <p:spPr>
          <a:xfrm>
            <a:off x="2809874" y="3381375"/>
            <a:ext cx="300037" cy="1019175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173" r="88510" b="83991"/>
          <a:stretch/>
        </p:blipFill>
        <p:spPr>
          <a:xfrm>
            <a:off x="2068704" y="273325"/>
            <a:ext cx="731596" cy="638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+mn-ea"/>
              </a:rPr>
              <a:t>연습모드</a:t>
            </a:r>
            <a:endParaRPr lang="ko-KR" altLang="en-US" b="1" dirty="0"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25" y="3711462"/>
            <a:ext cx="855800" cy="855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66855" y="1621779"/>
            <a:ext cx="351750" cy="141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569242" y="1530004"/>
            <a:ext cx="6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 smtClean="0">
                <a:solidFill>
                  <a:srgbClr val="00B0F0"/>
                </a:solidFill>
              </a:rPr>
              <a:t>연습</a:t>
            </a:r>
            <a:endParaRPr lang="ko-KR" altLang="en-US" sz="1400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2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6078828" y="1371698"/>
            <a:ext cx="6113170" cy="40280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0" y="1371699"/>
            <a:ext cx="6632620" cy="4028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5340" y="2425916"/>
            <a:ext cx="650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mtClean="0">
                <a:latin typeface="+mn-ea"/>
              </a:rPr>
              <a:t>[</a:t>
            </a:r>
            <a:r>
              <a:rPr lang="ko-KR" altLang="en-US" sz="4800" b="1" smtClean="0">
                <a:latin typeface="+mn-ea"/>
              </a:rPr>
              <a:t>싱글모드</a:t>
            </a:r>
            <a:r>
              <a:rPr lang="en-US" altLang="ko-KR" sz="4800" b="1" smtClean="0">
                <a:latin typeface="+mn-ea"/>
              </a:rPr>
              <a:t>]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565116" y="3389533"/>
            <a:ext cx="5061766" cy="115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2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3900" t="7774" r="2519" b="4984"/>
          <a:stretch/>
        </p:blipFill>
        <p:spPr>
          <a:xfrm>
            <a:off x="551093" y="1913466"/>
            <a:ext cx="6112842" cy="344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551093" y="1343059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시작 전</a:t>
            </a:r>
            <a:r>
              <a:rPr lang="en-US" altLang="ko-KR" dirty="0" smtClean="0">
                <a:latin typeface="+mn-ea"/>
              </a:rPr>
              <a:t>]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94926" y="2090660"/>
            <a:ext cx="48119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err="1" smtClean="0">
                <a:latin typeface="+mn-ea"/>
              </a:rPr>
              <a:t>싱글모드</a:t>
            </a:r>
            <a:r>
              <a:rPr lang="ko-KR" altLang="en-US" sz="1600" dirty="0" smtClean="0">
                <a:latin typeface="+mn-ea"/>
              </a:rPr>
              <a:t> 클릭 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본격적인 게임 시작 전에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아이템을 </a:t>
            </a:r>
            <a:r>
              <a:rPr lang="ko-KR" altLang="en-US" sz="1600" dirty="0" smtClean="0">
                <a:latin typeface="+mn-ea"/>
              </a:rPr>
              <a:t>사용하는 곳이다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응원의 소리</a:t>
            </a:r>
            <a:r>
              <a:rPr lang="en-US" altLang="ko-KR" sz="1600" dirty="0" smtClean="0">
                <a:latin typeface="+mn-ea"/>
              </a:rPr>
              <a:t>], [</a:t>
            </a:r>
            <a:r>
              <a:rPr lang="ko-KR" altLang="en-US" sz="1600" dirty="0" smtClean="0">
                <a:latin typeface="+mn-ea"/>
              </a:rPr>
              <a:t>코치의 조언</a:t>
            </a:r>
            <a:r>
              <a:rPr lang="en-US" altLang="ko-KR" sz="1600" dirty="0" smtClean="0">
                <a:latin typeface="+mn-ea"/>
              </a:rPr>
              <a:t>], [</a:t>
            </a:r>
            <a:r>
              <a:rPr lang="ko-KR" altLang="en-US" sz="1600" dirty="0" smtClean="0">
                <a:latin typeface="+mn-ea"/>
              </a:rPr>
              <a:t>감독의 조언</a:t>
            </a:r>
            <a:r>
              <a:rPr lang="en-US" altLang="ko-KR" sz="1600" dirty="0" smtClean="0">
                <a:latin typeface="+mn-ea"/>
              </a:rPr>
              <a:t>]</a:t>
            </a:r>
          </a:p>
          <a:p>
            <a:r>
              <a:rPr lang="ko-KR" altLang="en-US" sz="1600" smtClean="0">
                <a:latin typeface="+mn-ea"/>
              </a:rPr>
              <a:t>세 </a:t>
            </a:r>
            <a:r>
              <a:rPr lang="ko-KR" altLang="en-US" sz="1600" dirty="0" smtClean="0">
                <a:latin typeface="+mn-ea"/>
              </a:rPr>
              <a:t>개 중 하나만 사용 가능하고</a:t>
            </a:r>
            <a:r>
              <a:rPr lang="en-US" altLang="ko-KR" sz="1600" smtClean="0">
                <a:latin typeface="+mn-ea"/>
              </a:rPr>
              <a:t>, </a:t>
            </a:r>
          </a:p>
          <a:p>
            <a:r>
              <a:rPr lang="ko-KR" altLang="en-US" sz="1600" smtClean="0">
                <a:latin typeface="+mn-ea"/>
              </a:rPr>
              <a:t>선택된 효과가 게임에 </a:t>
            </a:r>
            <a:r>
              <a:rPr lang="ko-KR" altLang="en-US" sz="1600" dirty="0" smtClean="0">
                <a:latin typeface="+mn-ea"/>
              </a:rPr>
              <a:t>적용된다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게임에서 나와 다시 별도의 선택을 </a:t>
            </a:r>
            <a:r>
              <a:rPr lang="ko-KR" altLang="en-US" sz="1600" smtClean="0">
                <a:latin typeface="+mn-ea"/>
              </a:rPr>
              <a:t>하기 전까지한 </a:t>
            </a:r>
            <a:r>
              <a:rPr lang="ko-KR" altLang="en-US" sz="1600" dirty="0" smtClean="0">
                <a:latin typeface="+mn-ea"/>
              </a:rPr>
              <a:t>번 선택한 아이템은 매 게임 당 </a:t>
            </a:r>
            <a:r>
              <a:rPr lang="en-US" altLang="ko-KR" sz="1600" dirty="0" smtClean="0">
                <a:latin typeface="+mn-ea"/>
              </a:rPr>
              <a:t>1</a:t>
            </a:r>
            <a:r>
              <a:rPr lang="ko-KR" altLang="en-US" sz="1600" dirty="0" smtClean="0">
                <a:latin typeface="+mn-ea"/>
              </a:rPr>
              <a:t>개씩 이어서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소모된다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응원의 소리는 </a:t>
            </a:r>
            <a:r>
              <a:rPr lang="ko-KR" altLang="en-US" sz="1600" dirty="0" err="1" smtClean="0">
                <a:latin typeface="+mn-ea"/>
              </a:rPr>
              <a:t>싱글모드</a:t>
            </a:r>
            <a:r>
              <a:rPr lang="ko-KR" altLang="en-US" sz="1600" dirty="0" smtClean="0">
                <a:latin typeface="+mn-ea"/>
              </a:rPr>
              <a:t> 전용이다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37772" y="5986563"/>
            <a:ext cx="4472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※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아이템은 게임 종료 시까지 </a:t>
            </a:r>
            <a:r>
              <a:rPr lang="ko-KR" altLang="en-US" sz="1600" smtClean="0">
                <a:solidFill>
                  <a:srgbClr val="C00000"/>
                </a:solidFill>
                <a:latin typeface="+mn-ea"/>
              </a:rPr>
              <a:t>반복 소진된다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50865" t="29156" r="18955" b="19694"/>
          <a:stretch/>
        </p:blipFill>
        <p:spPr>
          <a:xfrm>
            <a:off x="2170493" y="125268"/>
            <a:ext cx="997710" cy="987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+mn-ea"/>
              </a:rPr>
              <a:t>싱글모드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59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5339" y="559517"/>
            <a:ext cx="650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+mn-ea"/>
              </a:rPr>
              <a:t>기획 전제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8" t="19535" r="7700" b="31271"/>
          <a:stretch/>
        </p:blipFill>
        <p:spPr>
          <a:xfrm>
            <a:off x="935364" y="2356702"/>
            <a:ext cx="1712621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20490" r="65150" b="30315"/>
          <a:stretch/>
        </p:blipFill>
        <p:spPr>
          <a:xfrm>
            <a:off x="9521439" y="2352676"/>
            <a:ext cx="1712621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" t="4550" r="3573" b="15757"/>
          <a:stretch/>
        </p:blipFill>
        <p:spPr>
          <a:xfrm>
            <a:off x="7380498" y="2352676"/>
            <a:ext cx="1712752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041984" y="1835927"/>
            <a:ext cx="1499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+mn-ea"/>
              </a:rPr>
              <a:t>1. </a:t>
            </a:r>
            <a:r>
              <a:rPr lang="ko-KR" altLang="en-US" sz="1600" dirty="0" smtClean="0">
                <a:latin typeface="+mn-ea"/>
              </a:rPr>
              <a:t>멀티모드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0498" y="1826718"/>
            <a:ext cx="1499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4</a:t>
            </a:r>
            <a:r>
              <a:rPr lang="en-US" altLang="ko-KR" sz="160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웹사이트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28059" y="1835927"/>
            <a:ext cx="1499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5</a:t>
            </a:r>
            <a:r>
              <a:rPr lang="en-US" altLang="ko-KR" sz="160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연습모드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9559" y="4311211"/>
            <a:ext cx="2024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+mn-ea"/>
              </a:rPr>
              <a:t>심의 전까지</a:t>
            </a:r>
            <a:endParaRPr lang="en-US" altLang="ko-KR" sz="1400" smtClean="0">
              <a:latin typeface="+mn-ea"/>
            </a:endParaRPr>
          </a:p>
          <a:p>
            <a:pPr algn="ctr"/>
            <a:r>
              <a:rPr lang="en-US" altLang="ko-KR" sz="1400" smtClean="0">
                <a:latin typeface="+mn-ea"/>
              </a:rPr>
              <a:t>“</a:t>
            </a:r>
            <a:r>
              <a:rPr lang="ko-KR" altLang="en-US" sz="1400" smtClean="0">
                <a:latin typeface="+mn-ea"/>
              </a:rPr>
              <a:t>멀티모드</a:t>
            </a:r>
            <a:r>
              <a:rPr lang="en-US" altLang="ko-KR" sz="1400" smtClean="0">
                <a:latin typeface="+mn-ea"/>
              </a:rPr>
              <a:t>”</a:t>
            </a:r>
            <a:r>
              <a:rPr lang="ko-KR" altLang="en-US" sz="1400" smtClean="0">
                <a:latin typeface="+mn-ea"/>
              </a:rPr>
              <a:t>는</a:t>
            </a:r>
            <a:endParaRPr lang="en-US" altLang="ko-KR" sz="1400" smtClean="0">
              <a:latin typeface="+mn-ea"/>
            </a:endParaRPr>
          </a:p>
          <a:p>
            <a:pPr algn="ctr"/>
            <a:r>
              <a:rPr lang="ko-KR" altLang="en-US" sz="1400" smtClean="0">
                <a:latin typeface="+mn-ea"/>
              </a:rPr>
              <a:t>배제한다</a:t>
            </a:r>
            <a:r>
              <a:rPr lang="en-US" altLang="ko-KR" sz="1400" smtClean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0036" y="4311211"/>
            <a:ext cx="2733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+mn-ea"/>
              </a:rPr>
              <a:t>회원가입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패키지 구매</a:t>
            </a:r>
            <a:r>
              <a:rPr lang="en-US" altLang="ko-KR" sz="1400" smtClean="0">
                <a:latin typeface="+mn-ea"/>
              </a:rPr>
              <a:t>, </a:t>
            </a:r>
          </a:p>
          <a:p>
            <a:pPr algn="ctr"/>
            <a:r>
              <a:rPr lang="ko-KR" altLang="en-US" sz="1400" smtClean="0">
                <a:latin typeface="+mn-ea"/>
              </a:rPr>
              <a:t>충전은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 smtClean="0">
                <a:latin typeface="+mn-ea"/>
              </a:rPr>
              <a:t>웹사이트에서</a:t>
            </a:r>
            <a:endParaRPr lang="en-US" altLang="ko-KR" sz="1400" smtClean="0">
              <a:latin typeface="+mn-ea"/>
            </a:endParaRPr>
          </a:p>
          <a:p>
            <a:pPr algn="ctr"/>
            <a:r>
              <a:rPr lang="ko-KR" altLang="en-US" sz="1400" smtClean="0">
                <a:latin typeface="+mn-ea"/>
              </a:rPr>
              <a:t>진행하도록 </a:t>
            </a:r>
            <a:r>
              <a:rPr lang="ko-KR" altLang="en-US" sz="1400" dirty="0" smtClean="0">
                <a:latin typeface="+mn-ea"/>
              </a:rPr>
              <a:t>한다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88797" y="4311211"/>
            <a:ext cx="21779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+mn-ea"/>
              </a:rPr>
              <a:t>연습모드에는 볼을 걸고 </a:t>
            </a:r>
            <a:r>
              <a:rPr lang="en-US" altLang="ko-KR" sz="1400" dirty="0" smtClean="0">
                <a:latin typeface="+mn-ea"/>
              </a:rPr>
              <a:t>“</a:t>
            </a:r>
            <a:r>
              <a:rPr lang="ko-KR" altLang="en-US" sz="1400" dirty="0" smtClean="0">
                <a:latin typeface="+mn-ea"/>
              </a:rPr>
              <a:t>배팅</a:t>
            </a:r>
            <a:r>
              <a:rPr lang="en-US" altLang="ko-KR" sz="1400" dirty="0" smtClean="0">
                <a:latin typeface="+mn-ea"/>
              </a:rPr>
              <a:t>”</a:t>
            </a:r>
            <a:r>
              <a:rPr lang="ko-KR" altLang="en-US" sz="1400" dirty="0" smtClean="0">
                <a:latin typeface="+mn-ea"/>
              </a:rPr>
              <a:t>하지 않는다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ctr"/>
            <a:r>
              <a:rPr lang="ko-KR" altLang="en-US" sz="1400" dirty="0" smtClean="0">
                <a:latin typeface="+mn-ea"/>
              </a:rPr>
              <a:t>아무 것도 걸지 </a:t>
            </a:r>
            <a:r>
              <a:rPr lang="ko-KR" altLang="en-US" sz="1400" smtClean="0">
                <a:latin typeface="+mn-ea"/>
              </a:rPr>
              <a:t>않고 </a:t>
            </a:r>
            <a:endParaRPr lang="en-US" altLang="ko-KR" sz="1400" smtClean="0">
              <a:latin typeface="+mn-ea"/>
            </a:endParaRPr>
          </a:p>
          <a:p>
            <a:pPr algn="ctr"/>
            <a:r>
              <a:rPr lang="ko-KR" altLang="en-US" sz="1400" smtClean="0">
                <a:latin typeface="+mn-ea"/>
              </a:rPr>
              <a:t>연습 </a:t>
            </a:r>
            <a:r>
              <a:rPr lang="ko-KR" altLang="en-US" sz="1400" dirty="0" smtClean="0">
                <a:latin typeface="+mn-ea"/>
              </a:rPr>
              <a:t>삼아 한다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ctr"/>
            <a:r>
              <a:rPr lang="ko-KR" altLang="en-US" sz="1400" dirty="0" smtClean="0">
                <a:latin typeface="+mn-ea"/>
              </a:rPr>
              <a:t>또한 </a:t>
            </a:r>
            <a:r>
              <a:rPr lang="en-US" altLang="ko-KR" sz="1400" dirty="0" smtClean="0">
                <a:latin typeface="+mn-ea"/>
              </a:rPr>
              <a:t>130Lv.</a:t>
            </a:r>
            <a:r>
              <a:rPr lang="ko-KR" altLang="en-US" sz="1400" smtClean="0">
                <a:latin typeface="+mn-ea"/>
              </a:rPr>
              <a:t>부터는 </a:t>
            </a:r>
            <a:endParaRPr lang="en-US" altLang="ko-KR" sz="1400" smtClean="0">
              <a:latin typeface="+mn-ea"/>
            </a:endParaRPr>
          </a:p>
          <a:p>
            <a:pPr algn="ctr"/>
            <a:r>
              <a:rPr lang="ko-KR" altLang="en-US" sz="1400" smtClean="0">
                <a:latin typeface="+mn-ea"/>
              </a:rPr>
              <a:t>연습모드에서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ko-KR" altLang="en-US" sz="1400" dirty="0" smtClean="0">
                <a:latin typeface="+mn-ea"/>
              </a:rPr>
              <a:t>경험치가 오르지 않는다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77" y="2352676"/>
            <a:ext cx="1712621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87" y="2352676"/>
            <a:ext cx="1712622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3205497" y="1835927"/>
            <a:ext cx="1499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2</a:t>
            </a:r>
            <a:r>
              <a:rPr lang="en-US" altLang="ko-KR" sz="1600" smtClean="0">
                <a:latin typeface="+mn-ea"/>
              </a:rPr>
              <a:t>. </a:t>
            </a:r>
            <a:r>
              <a:rPr lang="ko-KR" altLang="en-US" sz="1600" smtClean="0">
                <a:latin typeface="+mn-ea"/>
              </a:rPr>
              <a:t>채팅기능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6308" y="1835439"/>
            <a:ext cx="1499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3</a:t>
            </a:r>
            <a:r>
              <a:rPr lang="en-US" altLang="ko-KR" sz="1600" smtClean="0">
                <a:latin typeface="+mn-ea"/>
              </a:rPr>
              <a:t>. </a:t>
            </a:r>
            <a:r>
              <a:rPr lang="ko-KR" altLang="en-US" sz="1600" smtClean="0">
                <a:latin typeface="+mn-ea"/>
              </a:rPr>
              <a:t>트레이드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3072" y="4311211"/>
            <a:ext cx="2024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+mn-ea"/>
              </a:rPr>
              <a:t>심의 전까지</a:t>
            </a:r>
            <a:endParaRPr lang="en-US" altLang="ko-KR" sz="1400" smtClean="0">
              <a:latin typeface="+mn-ea"/>
            </a:endParaRPr>
          </a:p>
          <a:p>
            <a:pPr algn="ctr"/>
            <a:r>
              <a:rPr lang="en-US" altLang="ko-KR" sz="1400" smtClean="0">
                <a:latin typeface="+mn-ea"/>
              </a:rPr>
              <a:t>“</a:t>
            </a:r>
            <a:r>
              <a:rPr lang="ko-KR" altLang="en-US" sz="1400" smtClean="0">
                <a:latin typeface="+mn-ea"/>
              </a:rPr>
              <a:t>채팅기능</a:t>
            </a:r>
            <a:r>
              <a:rPr lang="en-US" altLang="ko-KR" sz="1400" smtClean="0">
                <a:latin typeface="+mn-ea"/>
              </a:rPr>
              <a:t>”</a:t>
            </a:r>
            <a:r>
              <a:rPr lang="ko-KR" altLang="en-US" sz="1400">
                <a:latin typeface="+mn-ea"/>
              </a:rPr>
              <a:t>을</a:t>
            </a:r>
            <a:endParaRPr lang="en-US" altLang="ko-KR" sz="1400" smtClean="0">
              <a:latin typeface="+mn-ea"/>
            </a:endParaRPr>
          </a:p>
          <a:p>
            <a:pPr algn="ctr"/>
            <a:r>
              <a:rPr lang="ko-KR" altLang="en-US" sz="1400" smtClean="0">
                <a:latin typeface="+mn-ea"/>
              </a:rPr>
              <a:t>배제한다</a:t>
            </a:r>
            <a:r>
              <a:rPr lang="en-US" altLang="ko-KR" sz="1400" smtClean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3883" y="4311211"/>
            <a:ext cx="2024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+mn-ea"/>
              </a:rPr>
              <a:t>심의 전까지</a:t>
            </a:r>
            <a:endParaRPr lang="en-US" altLang="ko-KR" sz="1400" smtClean="0">
              <a:latin typeface="+mn-ea"/>
            </a:endParaRPr>
          </a:p>
          <a:p>
            <a:pPr algn="ctr"/>
            <a:r>
              <a:rPr lang="en-US" altLang="ko-KR" sz="1400" smtClean="0">
                <a:latin typeface="+mn-ea"/>
              </a:rPr>
              <a:t>“</a:t>
            </a:r>
            <a:r>
              <a:rPr lang="ko-KR" altLang="en-US" sz="1400" smtClean="0">
                <a:latin typeface="+mn-ea"/>
              </a:rPr>
              <a:t>트레이드</a:t>
            </a:r>
            <a:r>
              <a:rPr lang="en-US" altLang="ko-KR" sz="1400" smtClean="0">
                <a:latin typeface="+mn-ea"/>
              </a:rPr>
              <a:t>”</a:t>
            </a:r>
            <a:r>
              <a:rPr lang="ko-KR" altLang="en-US" sz="1400">
                <a:latin typeface="+mn-ea"/>
              </a:rPr>
              <a:t>를</a:t>
            </a:r>
            <a:endParaRPr lang="en-US" altLang="ko-KR" sz="1400" smtClean="0">
              <a:latin typeface="+mn-ea"/>
            </a:endParaRPr>
          </a:p>
          <a:p>
            <a:pPr algn="ctr"/>
            <a:r>
              <a:rPr lang="ko-KR" altLang="en-US" sz="1400" smtClean="0">
                <a:latin typeface="+mn-ea"/>
              </a:rPr>
              <a:t>배제한다</a:t>
            </a:r>
            <a:r>
              <a:rPr lang="en-US" altLang="ko-KR" sz="1400" smtClean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03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53514" y="2149475"/>
            <a:ext cx="541683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연습</a:t>
            </a:r>
            <a:endParaRPr lang="ko-KR" altLang="en-US" sz="10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90" y="1860678"/>
            <a:ext cx="6461126" cy="3421915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286989" y="3785871"/>
            <a:ext cx="865149" cy="1341173"/>
            <a:chOff x="295275" y="3198496"/>
            <a:chExt cx="865149" cy="1341173"/>
          </a:xfrm>
        </p:grpSpPr>
        <p:sp>
          <p:nvSpPr>
            <p:cNvPr id="7" name="직사각형 6"/>
            <p:cNvSpPr/>
            <p:nvPr/>
          </p:nvSpPr>
          <p:spPr>
            <a:xfrm>
              <a:off x="295275" y="3198496"/>
              <a:ext cx="865149" cy="1275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71478" y="3328987"/>
              <a:ext cx="621908" cy="1666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1477" y="3626166"/>
              <a:ext cx="621908" cy="1666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1476" y="3923345"/>
              <a:ext cx="621908" cy="1666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1476" y="4220524"/>
              <a:ext cx="621908" cy="1666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992149" y="3333775"/>
              <a:ext cx="155013" cy="323797"/>
              <a:chOff x="5591175" y="5066586"/>
              <a:chExt cx="247650" cy="553164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5591175" y="5066586"/>
                <a:ext cx="247650" cy="2791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800" y="5066586"/>
                <a:ext cx="45719" cy="55316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달 13"/>
              <p:cNvSpPr/>
              <p:nvPr/>
            </p:nvSpPr>
            <p:spPr>
              <a:xfrm>
                <a:off x="5732144" y="5092700"/>
                <a:ext cx="45719" cy="247783"/>
              </a:xfrm>
              <a:prstGeom prst="mo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005411" y="3623405"/>
              <a:ext cx="155013" cy="323797"/>
              <a:chOff x="5591175" y="5066586"/>
              <a:chExt cx="247650" cy="553164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5591175" y="5066586"/>
                <a:ext cx="247650" cy="2791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800" y="5066586"/>
                <a:ext cx="45719" cy="55316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달 18"/>
              <p:cNvSpPr/>
              <p:nvPr/>
            </p:nvSpPr>
            <p:spPr>
              <a:xfrm>
                <a:off x="5732144" y="5092700"/>
                <a:ext cx="45719" cy="247783"/>
              </a:xfrm>
              <a:prstGeom prst="mo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005411" y="3920584"/>
              <a:ext cx="155013" cy="323797"/>
              <a:chOff x="5591175" y="5066586"/>
              <a:chExt cx="247650" cy="553164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5591175" y="5066586"/>
                <a:ext cx="247650" cy="2791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호 21"/>
              <p:cNvSpPr/>
              <p:nvPr/>
            </p:nvSpPr>
            <p:spPr>
              <a:xfrm>
                <a:off x="5638800" y="5066586"/>
                <a:ext cx="45719" cy="55316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달 22"/>
              <p:cNvSpPr/>
              <p:nvPr/>
            </p:nvSpPr>
            <p:spPr>
              <a:xfrm>
                <a:off x="5732144" y="5092700"/>
                <a:ext cx="45719" cy="247783"/>
              </a:xfrm>
              <a:prstGeom prst="mo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992148" y="4215872"/>
              <a:ext cx="155013" cy="323797"/>
              <a:chOff x="5591175" y="5066586"/>
              <a:chExt cx="247650" cy="553164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5591175" y="5066586"/>
                <a:ext cx="247650" cy="2791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/>
              <p:cNvSpPr/>
              <p:nvPr/>
            </p:nvSpPr>
            <p:spPr>
              <a:xfrm>
                <a:off x="5638800" y="5066586"/>
                <a:ext cx="45719" cy="55316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달 26"/>
              <p:cNvSpPr/>
              <p:nvPr/>
            </p:nvSpPr>
            <p:spPr>
              <a:xfrm>
                <a:off x="5732144" y="5092700"/>
                <a:ext cx="45719" cy="247783"/>
              </a:xfrm>
              <a:prstGeom prst="mo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1357059" y="2137168"/>
            <a:ext cx="351750" cy="141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38" name="TextBox 37"/>
          <p:cNvSpPr txBox="1"/>
          <p:nvPr/>
        </p:nvSpPr>
        <p:spPr>
          <a:xfrm>
            <a:off x="7620572" y="1555698"/>
            <a:ext cx="45167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+mn-ea"/>
                <a:hlinkClick r:id="rId3" action="ppaction://hlinksldjump"/>
              </a:rPr>
              <a:t>연습모드</a:t>
            </a:r>
            <a:r>
              <a:rPr lang="ko-KR" altLang="en-US" sz="1600" smtClean="0">
                <a:latin typeface="+mn-ea"/>
              </a:rPr>
              <a:t>와 </a:t>
            </a:r>
            <a:r>
              <a:rPr lang="ko-KR" altLang="en-US" sz="1600" dirty="0" smtClean="0">
                <a:latin typeface="+mn-ea"/>
              </a:rPr>
              <a:t>매우 유사하다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#</a:t>
            </a:r>
            <a:r>
              <a:rPr lang="ko-KR" altLang="en-US" sz="1600" smtClean="0">
                <a:latin typeface="+mn-ea"/>
              </a:rPr>
              <a:t>차이점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일반 플레이타임이</a:t>
            </a:r>
            <a:endParaRPr lang="en-US" altLang="ko-KR" sz="160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싱글 플레이타임으로 표기된다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#</a:t>
            </a:r>
            <a:r>
              <a:rPr lang="ko-KR" altLang="en-US" sz="1600" smtClean="0">
                <a:latin typeface="+mn-ea"/>
              </a:rPr>
              <a:t>볼을 걸고 배팅</a:t>
            </a:r>
            <a:r>
              <a:rPr lang="en-US" altLang="ko-KR" sz="1600" dirty="0" smtClean="0">
                <a:latin typeface="+mn-ea"/>
              </a:rPr>
              <a:t/>
            </a:r>
            <a:br>
              <a:rPr lang="en-US" altLang="ko-KR" sz="1600" dirty="0" smtClean="0">
                <a:latin typeface="+mn-ea"/>
              </a:rPr>
            </a:br>
            <a:r>
              <a:rPr lang="ko-KR" altLang="en-US" sz="1600" dirty="0" smtClean="0">
                <a:latin typeface="+mn-ea"/>
              </a:rPr>
              <a:t>최소 </a:t>
            </a:r>
            <a:r>
              <a:rPr lang="en-US" altLang="ko-KR" sz="1600" dirty="0" smtClean="0">
                <a:latin typeface="+mn-ea"/>
              </a:rPr>
              <a:t>100</a:t>
            </a:r>
            <a:r>
              <a:rPr lang="ko-KR" altLang="en-US" sz="1600" dirty="0" smtClean="0">
                <a:latin typeface="+mn-ea"/>
              </a:rPr>
              <a:t>볼을 배팅 한다</a:t>
            </a:r>
            <a:r>
              <a:rPr lang="en-US" altLang="ko-KR" sz="1600" dirty="0" smtClean="0">
                <a:latin typeface="+mn-ea"/>
              </a:rPr>
              <a:t>. (</a:t>
            </a:r>
            <a:r>
              <a:rPr lang="ko-KR" altLang="en-US" sz="1600" dirty="0" smtClean="0">
                <a:latin typeface="+mn-ea"/>
              </a:rPr>
              <a:t>각각 최소</a:t>
            </a:r>
            <a:r>
              <a:rPr lang="en-US" altLang="ko-KR" sz="1600" dirty="0" smtClean="0">
                <a:latin typeface="+mn-ea"/>
              </a:rPr>
              <a:t>100)</a:t>
            </a:r>
          </a:p>
          <a:p>
            <a:r>
              <a:rPr lang="ko-KR" altLang="en-US" sz="1600" dirty="0" smtClean="0">
                <a:latin typeface="+mn-ea"/>
              </a:rPr>
              <a:t>배팅 결과에 따라 </a:t>
            </a:r>
            <a:r>
              <a:rPr lang="ko-KR" altLang="en-US" sz="1600" dirty="0">
                <a:latin typeface="+mn-ea"/>
              </a:rPr>
              <a:t>볼</a:t>
            </a:r>
            <a:r>
              <a:rPr lang="ko-KR" altLang="en-US" sz="1600" dirty="0" smtClean="0">
                <a:latin typeface="+mn-ea"/>
              </a:rPr>
              <a:t>을 </a:t>
            </a:r>
            <a:r>
              <a:rPr lang="ko-KR" altLang="en-US" sz="1600" u="sng" dirty="0" smtClean="0">
                <a:latin typeface="+mn-ea"/>
              </a:rPr>
              <a:t>얻거나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볼을 </a:t>
            </a:r>
            <a:r>
              <a:rPr lang="ko-KR" altLang="en-US" sz="1600" u="sng" dirty="0" smtClean="0">
                <a:latin typeface="+mn-ea"/>
              </a:rPr>
              <a:t>잃는다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※</a:t>
            </a:r>
            <a:r>
              <a:rPr lang="ko-KR" altLang="en-US" sz="1600" smtClean="0">
                <a:latin typeface="+mn-ea"/>
              </a:rPr>
              <a:t>경험치 </a:t>
            </a:r>
            <a:r>
              <a:rPr lang="ko-KR" altLang="en-US" sz="1600" dirty="0" err="1" smtClean="0">
                <a:latin typeface="+mn-ea"/>
              </a:rPr>
              <a:t>획득정도의</a:t>
            </a:r>
            <a:r>
              <a:rPr lang="ko-KR" altLang="en-US" sz="1600" dirty="0" smtClean="0">
                <a:latin typeface="+mn-ea"/>
              </a:rPr>
              <a:t> 차이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경험치 테이블 참조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※</a:t>
            </a:r>
            <a:r>
              <a:rPr lang="ko-KR" altLang="en-US" sz="1600" smtClean="0">
                <a:latin typeface="+mn-ea"/>
              </a:rPr>
              <a:t>자신의 배팅 내역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smtClean="0">
                <a:latin typeface="+mn-ea"/>
              </a:rPr>
              <a:t>및 게임 결과를 </a:t>
            </a:r>
            <a:r>
              <a:rPr lang="ko-KR" altLang="en-US" sz="1600" dirty="0" err="1" smtClean="0">
                <a:latin typeface="+mn-ea"/>
              </a:rPr>
              <a:t>기록실과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DB</a:t>
            </a:r>
            <a:r>
              <a:rPr lang="ko-KR" altLang="en-US" sz="1600" dirty="0" smtClean="0">
                <a:latin typeface="+mn-ea"/>
              </a:rPr>
              <a:t>에 남긴다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50865" t="29156" r="18955" b="19694"/>
          <a:stretch/>
        </p:blipFill>
        <p:spPr>
          <a:xfrm>
            <a:off x="2170493" y="125268"/>
            <a:ext cx="997710" cy="987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TextBox 35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+mn-ea"/>
              </a:rPr>
              <a:t>싱글모드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9446" y="2045393"/>
            <a:ext cx="6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 smtClean="0">
                <a:solidFill>
                  <a:srgbClr val="00B0F0"/>
                </a:solidFill>
              </a:rPr>
              <a:t>싱글</a:t>
            </a:r>
            <a:endParaRPr lang="ko-KR" altLang="en-US" sz="1400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60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39214" y="2063750"/>
            <a:ext cx="541683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연습</a:t>
            </a:r>
            <a:endParaRPr lang="ko-KR" altLang="en-US" sz="10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90" y="1774953"/>
            <a:ext cx="6461126" cy="3421915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72689" y="3700146"/>
            <a:ext cx="865149" cy="1341173"/>
            <a:chOff x="295275" y="3198496"/>
            <a:chExt cx="865149" cy="1341173"/>
          </a:xfrm>
        </p:grpSpPr>
        <p:sp>
          <p:nvSpPr>
            <p:cNvPr id="7" name="직사각형 6"/>
            <p:cNvSpPr/>
            <p:nvPr/>
          </p:nvSpPr>
          <p:spPr>
            <a:xfrm>
              <a:off x="295275" y="3198496"/>
              <a:ext cx="865149" cy="1275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71478" y="3328987"/>
              <a:ext cx="621908" cy="1666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1000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1477" y="3626166"/>
              <a:ext cx="621908" cy="1666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500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1476" y="3923345"/>
              <a:ext cx="621908" cy="1666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1476" y="4220524"/>
              <a:ext cx="621908" cy="1666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992149" y="3333775"/>
              <a:ext cx="155013" cy="323797"/>
              <a:chOff x="5591175" y="5066586"/>
              <a:chExt cx="247650" cy="553164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5591175" y="5066586"/>
                <a:ext cx="247650" cy="2791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800" y="5066586"/>
                <a:ext cx="45719" cy="55316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달 13"/>
              <p:cNvSpPr/>
              <p:nvPr/>
            </p:nvSpPr>
            <p:spPr>
              <a:xfrm>
                <a:off x="5732144" y="5092700"/>
                <a:ext cx="45719" cy="247783"/>
              </a:xfrm>
              <a:prstGeom prst="mo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005411" y="3623405"/>
              <a:ext cx="155013" cy="323797"/>
              <a:chOff x="5591175" y="5066586"/>
              <a:chExt cx="247650" cy="553164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5591175" y="5066586"/>
                <a:ext cx="247650" cy="2791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800" y="5066586"/>
                <a:ext cx="45719" cy="55316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달 18"/>
              <p:cNvSpPr/>
              <p:nvPr/>
            </p:nvSpPr>
            <p:spPr>
              <a:xfrm>
                <a:off x="5732144" y="5092700"/>
                <a:ext cx="45719" cy="247783"/>
              </a:xfrm>
              <a:prstGeom prst="mo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005411" y="3920584"/>
              <a:ext cx="155013" cy="323797"/>
              <a:chOff x="5591175" y="5066586"/>
              <a:chExt cx="247650" cy="553164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5591175" y="5066586"/>
                <a:ext cx="247650" cy="2791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호 21"/>
              <p:cNvSpPr/>
              <p:nvPr/>
            </p:nvSpPr>
            <p:spPr>
              <a:xfrm>
                <a:off x="5638800" y="5066586"/>
                <a:ext cx="45719" cy="55316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달 22"/>
              <p:cNvSpPr/>
              <p:nvPr/>
            </p:nvSpPr>
            <p:spPr>
              <a:xfrm>
                <a:off x="5732144" y="5092700"/>
                <a:ext cx="45719" cy="247783"/>
              </a:xfrm>
              <a:prstGeom prst="mo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992148" y="4215872"/>
              <a:ext cx="155013" cy="323797"/>
              <a:chOff x="5591175" y="5066586"/>
              <a:chExt cx="247650" cy="553164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5591175" y="5066586"/>
                <a:ext cx="247650" cy="2791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/>
              <p:cNvSpPr/>
              <p:nvPr/>
            </p:nvSpPr>
            <p:spPr>
              <a:xfrm>
                <a:off x="5638800" y="5066586"/>
                <a:ext cx="45719" cy="55316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달 26"/>
              <p:cNvSpPr/>
              <p:nvPr/>
            </p:nvSpPr>
            <p:spPr>
              <a:xfrm>
                <a:off x="5732144" y="5092700"/>
                <a:ext cx="45719" cy="247783"/>
              </a:xfrm>
              <a:prstGeom prst="mo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1024575" y="3700146"/>
            <a:ext cx="451800" cy="29560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482089" y="4011419"/>
            <a:ext cx="451800" cy="29560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601560" y="945546"/>
            <a:ext cx="45167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+mn-ea"/>
              </a:rPr>
              <a:t>※</a:t>
            </a:r>
            <a:r>
              <a:rPr lang="ko-KR" altLang="en-US" sz="1600" smtClean="0">
                <a:latin typeface="+mn-ea"/>
              </a:rPr>
              <a:t>싱글모드는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  </a:t>
            </a:r>
            <a:r>
              <a:rPr lang="ko-KR" altLang="en-US" sz="1600" u="sng" smtClean="0">
                <a:latin typeface="+mn-ea"/>
              </a:rPr>
              <a:t>볼을 </a:t>
            </a:r>
            <a:r>
              <a:rPr lang="ko-KR" altLang="en-US" sz="1600" u="sng" dirty="0" smtClean="0">
                <a:latin typeface="+mn-ea"/>
              </a:rPr>
              <a:t>걸어야만</a:t>
            </a:r>
            <a:r>
              <a:rPr lang="ko-KR" altLang="en-US" sz="1600" dirty="0" smtClean="0">
                <a:latin typeface="+mn-ea"/>
              </a:rPr>
              <a:t> 선택지를 골라 배팅할 수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#</a:t>
            </a:r>
            <a:r>
              <a:rPr lang="ko-KR" altLang="en-US" sz="1600" smtClean="0">
                <a:latin typeface="+mn-ea"/>
              </a:rPr>
              <a:t>예시</a:t>
            </a:r>
            <a:endParaRPr lang="en-US" altLang="ko-KR" sz="160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조건</a:t>
            </a:r>
            <a:r>
              <a:rPr lang="en-US" altLang="ko-KR" sz="1600" smtClean="0">
                <a:latin typeface="+mn-ea"/>
              </a:rPr>
              <a:t>: </a:t>
            </a:r>
            <a:r>
              <a:rPr lang="ko-KR" altLang="en-US" sz="1600" smtClean="0">
                <a:latin typeface="+mn-ea"/>
              </a:rPr>
              <a:t>보유 </a:t>
            </a:r>
            <a:r>
              <a:rPr lang="ko-KR" altLang="en-US" sz="1600" dirty="0" smtClean="0">
                <a:latin typeface="+mn-ea"/>
              </a:rPr>
              <a:t>볼이 </a:t>
            </a:r>
            <a:r>
              <a:rPr lang="en-US" altLang="ko-KR" sz="1600" dirty="0" smtClean="0">
                <a:latin typeface="+mn-ea"/>
              </a:rPr>
              <a:t>4000</a:t>
            </a:r>
            <a:r>
              <a:rPr lang="ko-KR" altLang="en-US" sz="1600" dirty="0" smtClean="0">
                <a:latin typeface="+mn-ea"/>
              </a:rPr>
              <a:t>볼이고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응원의소리를 적용함</a:t>
            </a:r>
            <a:r>
              <a:rPr lang="en-US" altLang="ko-KR" sz="1600" smtClean="0">
                <a:latin typeface="+mn-ea"/>
              </a:rPr>
              <a:t>(</a:t>
            </a:r>
            <a:r>
              <a:rPr lang="ko-KR" altLang="en-US" sz="1600" smtClean="0">
                <a:latin typeface="+mn-ea"/>
              </a:rPr>
              <a:t>수수료 </a:t>
            </a:r>
            <a:r>
              <a:rPr lang="en-US" altLang="ko-KR" sz="1600" smtClean="0">
                <a:latin typeface="+mn-ea"/>
              </a:rPr>
              <a:t>-2%)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S/B </a:t>
            </a:r>
            <a:r>
              <a:rPr lang="ko-KR" altLang="en-US" sz="1600" dirty="0" smtClean="0">
                <a:latin typeface="+mn-ea"/>
              </a:rPr>
              <a:t>에서 </a:t>
            </a:r>
            <a:r>
              <a:rPr lang="en-US" altLang="ko-KR" sz="1600" dirty="0" smtClean="0">
                <a:latin typeface="+mn-ea"/>
              </a:rPr>
              <a:t>S</a:t>
            </a:r>
            <a:r>
              <a:rPr lang="ko-KR" altLang="en-US" sz="1600" dirty="0" smtClean="0">
                <a:latin typeface="+mn-ea"/>
              </a:rPr>
              <a:t>에 </a:t>
            </a:r>
            <a:r>
              <a:rPr lang="en-US" altLang="ko-KR" sz="1600" dirty="0" smtClean="0">
                <a:latin typeface="+mn-ea"/>
              </a:rPr>
              <a:t>1000</a:t>
            </a:r>
            <a:r>
              <a:rPr lang="ko-KR" altLang="en-US" sz="1600" dirty="0" smtClean="0">
                <a:latin typeface="+mn-ea"/>
              </a:rPr>
              <a:t>볼을 걸고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 dirty="0" smtClean="0">
                <a:latin typeface="+mn-ea"/>
              </a:rPr>
              <a:t>F/C </a:t>
            </a:r>
            <a:r>
              <a:rPr lang="ko-KR" altLang="en-US" sz="1600" dirty="0" smtClean="0">
                <a:latin typeface="+mn-ea"/>
              </a:rPr>
              <a:t>에서 </a:t>
            </a:r>
            <a:r>
              <a:rPr lang="en-US" altLang="ko-KR" sz="1600" dirty="0" smtClean="0">
                <a:latin typeface="+mn-ea"/>
              </a:rPr>
              <a:t>C</a:t>
            </a:r>
            <a:r>
              <a:rPr lang="ko-KR" altLang="en-US" sz="1600" dirty="0" smtClean="0">
                <a:latin typeface="+mn-ea"/>
              </a:rPr>
              <a:t>에 </a:t>
            </a:r>
            <a:r>
              <a:rPr lang="en-US" altLang="ko-KR" sz="1600" dirty="0" smtClean="0">
                <a:latin typeface="+mn-ea"/>
              </a:rPr>
              <a:t>500</a:t>
            </a:r>
            <a:r>
              <a:rPr lang="ko-KR" altLang="en-US" sz="1600" dirty="0" smtClean="0">
                <a:latin typeface="+mn-ea"/>
              </a:rPr>
              <a:t>볼을 걸었을 때</a:t>
            </a:r>
            <a:r>
              <a:rPr lang="en-US" altLang="ko-KR" sz="1600" dirty="0" smtClean="0">
                <a:latin typeface="+mn-ea"/>
              </a:rPr>
              <a:t>,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결과</a:t>
            </a:r>
            <a:r>
              <a:rPr lang="en-US" altLang="ko-KR" sz="1600" smtClean="0">
                <a:latin typeface="+mn-ea"/>
              </a:rPr>
              <a:t>: </a:t>
            </a:r>
            <a:r>
              <a:rPr lang="ko-KR" altLang="en-US" sz="1600" smtClean="0">
                <a:latin typeface="+mn-ea"/>
              </a:rPr>
              <a:t>파워볼 </a:t>
            </a:r>
            <a:r>
              <a:rPr lang="ko-KR" altLang="en-US" sz="1600" dirty="0" smtClean="0">
                <a:latin typeface="+mn-ea"/>
              </a:rPr>
              <a:t>결과가 </a:t>
            </a:r>
            <a:r>
              <a:rPr lang="en-US" altLang="ko-KR" sz="1600" dirty="0" smtClean="0">
                <a:latin typeface="+mn-ea"/>
              </a:rPr>
              <a:t>S/F</a:t>
            </a:r>
            <a:r>
              <a:rPr lang="ko-KR" altLang="en-US" sz="1600" dirty="0" smtClean="0">
                <a:latin typeface="+mn-ea"/>
              </a:rPr>
              <a:t>가 될 경우</a:t>
            </a:r>
            <a:r>
              <a:rPr lang="en-US" altLang="ko-KR" sz="1600" dirty="0" smtClean="0">
                <a:latin typeface="+mn-ea"/>
              </a:rPr>
              <a:t>,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풀이</a:t>
            </a:r>
            <a:r>
              <a:rPr lang="en-US" altLang="ko-KR" sz="1600" smtClean="0">
                <a:latin typeface="+mn-ea"/>
              </a:rPr>
              <a:t>: </a:t>
            </a:r>
            <a:r>
              <a:rPr lang="ko-KR" altLang="en-US" sz="1600" smtClean="0">
                <a:latin typeface="+mn-ea"/>
              </a:rPr>
              <a:t>배팅 </a:t>
            </a:r>
            <a:r>
              <a:rPr lang="ko-KR" altLang="en-US" sz="1600" dirty="0" smtClean="0">
                <a:latin typeface="+mn-ea"/>
              </a:rPr>
              <a:t>시 </a:t>
            </a:r>
            <a:r>
              <a:rPr lang="en-US" altLang="ko-KR" sz="1600" dirty="0" smtClean="0">
                <a:latin typeface="+mn-ea"/>
              </a:rPr>
              <a:t>4000</a:t>
            </a:r>
            <a:r>
              <a:rPr lang="ko-KR" altLang="en-US" sz="1600" dirty="0" smtClean="0">
                <a:latin typeface="+mn-ea"/>
              </a:rPr>
              <a:t>볼 </a:t>
            </a:r>
            <a:r>
              <a:rPr lang="en-US" altLang="ko-KR" sz="1600" dirty="0" smtClean="0">
                <a:latin typeface="+mn-ea"/>
              </a:rPr>
              <a:t>– 1500</a:t>
            </a:r>
            <a:r>
              <a:rPr lang="ko-KR" altLang="en-US" sz="1600" dirty="0" smtClean="0">
                <a:latin typeface="+mn-ea"/>
              </a:rPr>
              <a:t>볼 </a:t>
            </a:r>
            <a:r>
              <a:rPr lang="en-US" altLang="ko-KR" sz="1600" dirty="0" smtClean="0">
                <a:latin typeface="+mn-ea"/>
              </a:rPr>
              <a:t>= </a:t>
            </a:r>
            <a:r>
              <a:rPr lang="en-US" altLang="ko-KR" sz="1600" smtClean="0">
                <a:latin typeface="+mn-ea"/>
              </a:rPr>
              <a:t>2500</a:t>
            </a:r>
            <a:r>
              <a:rPr lang="ko-KR" altLang="en-US" sz="1600" smtClean="0">
                <a:latin typeface="+mn-ea"/>
              </a:rPr>
              <a:t>볼</a:t>
            </a:r>
            <a:endParaRPr lang="en-US" altLang="ko-KR" sz="160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err="1" smtClean="0">
                <a:latin typeface="+mn-ea"/>
              </a:rPr>
              <a:t>배팅결과가</a:t>
            </a:r>
            <a:r>
              <a:rPr lang="ko-KR" altLang="en-US" sz="1600" dirty="0" smtClean="0">
                <a:latin typeface="+mn-ea"/>
              </a:rPr>
              <a:t> 나와서</a:t>
            </a:r>
            <a:r>
              <a:rPr lang="en-US" altLang="ko-KR" sz="1600" dirty="0" smtClean="0">
                <a:latin typeface="+mn-ea"/>
              </a:rPr>
              <a:t>, S/F</a:t>
            </a:r>
            <a:r>
              <a:rPr lang="ko-KR" altLang="en-US" sz="1600" dirty="0" smtClean="0">
                <a:latin typeface="+mn-ea"/>
              </a:rPr>
              <a:t>가 나왔을 때</a:t>
            </a:r>
            <a:r>
              <a:rPr lang="en-US" altLang="ko-KR" sz="1600" dirty="0" smtClean="0">
                <a:latin typeface="+mn-ea"/>
              </a:rPr>
              <a:t>,</a:t>
            </a:r>
          </a:p>
          <a:p>
            <a:r>
              <a:rPr lang="en-US" altLang="ko-KR" sz="1600" dirty="0" smtClean="0">
                <a:latin typeface="+mn-ea"/>
              </a:rPr>
              <a:t>1000</a:t>
            </a:r>
            <a:r>
              <a:rPr lang="ko-KR" altLang="en-US" sz="1600" dirty="0" smtClean="0">
                <a:latin typeface="+mn-ea"/>
              </a:rPr>
              <a:t>볼에 대한 결과 </a:t>
            </a:r>
            <a:r>
              <a:rPr lang="en-US" altLang="ko-KR" sz="1600" dirty="0" smtClean="0">
                <a:latin typeface="+mn-ea"/>
              </a:rPr>
              <a:t>+ 2000 – </a:t>
            </a:r>
            <a:r>
              <a:rPr lang="ko-KR" altLang="en-US" sz="1600" dirty="0" smtClean="0">
                <a:latin typeface="+mn-ea"/>
              </a:rPr>
              <a:t>수수료 </a:t>
            </a:r>
            <a:r>
              <a:rPr lang="en-US" altLang="ko-KR" sz="1600" dirty="0" smtClean="0">
                <a:latin typeface="+mn-ea"/>
              </a:rPr>
              <a:t>50(7-2%)</a:t>
            </a:r>
          </a:p>
          <a:p>
            <a:r>
              <a:rPr lang="en-US" altLang="ko-KR" sz="1600" dirty="0" smtClean="0">
                <a:latin typeface="+mn-ea"/>
              </a:rPr>
              <a:t>500</a:t>
            </a:r>
            <a:r>
              <a:rPr lang="ko-KR" altLang="en-US" sz="1600" dirty="0" smtClean="0">
                <a:latin typeface="+mn-ea"/>
              </a:rPr>
              <a:t>볼에 대한 결과 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수수료</a:t>
            </a:r>
            <a:r>
              <a:rPr lang="en-US" altLang="ko-KR" sz="1600" dirty="0" smtClean="0">
                <a:latin typeface="+mn-ea"/>
              </a:rPr>
              <a:t>7-2% 25) 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err="1" smtClean="0">
                <a:latin typeface="+mn-ea"/>
              </a:rPr>
              <a:t>총획득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+1950</a:t>
            </a:r>
          </a:p>
          <a:p>
            <a:r>
              <a:rPr lang="en-US" altLang="ko-KR" sz="1600" dirty="0" smtClean="0">
                <a:latin typeface="+mn-ea"/>
              </a:rPr>
              <a:t>PC</a:t>
            </a:r>
            <a:r>
              <a:rPr lang="ko-KR" altLang="en-US" sz="1600" dirty="0" smtClean="0">
                <a:latin typeface="+mn-ea"/>
              </a:rPr>
              <a:t>방 및 </a:t>
            </a:r>
            <a:r>
              <a:rPr lang="ko-KR" altLang="en-US" sz="1600" dirty="0" err="1" smtClean="0">
                <a:latin typeface="+mn-ea"/>
              </a:rPr>
              <a:t>차환철에게</a:t>
            </a:r>
            <a:r>
              <a:rPr lang="ko-KR" altLang="en-US" sz="1600" dirty="0" smtClean="0">
                <a:latin typeface="+mn-ea"/>
              </a:rPr>
              <a:t> 수수료가 </a:t>
            </a:r>
            <a:r>
              <a:rPr lang="ko-KR" altLang="en-US" sz="1600" dirty="0" err="1" smtClean="0">
                <a:latin typeface="+mn-ea"/>
              </a:rPr>
              <a:t>자동지급</a:t>
            </a:r>
            <a:r>
              <a:rPr lang="en-US" altLang="ko-KR" sz="1600" dirty="0" smtClean="0">
                <a:latin typeface="+mn-ea"/>
              </a:rPr>
              <a:t>.(75)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결론</a:t>
            </a:r>
            <a:r>
              <a:rPr lang="en-US" altLang="ko-KR" sz="1600" smtClean="0">
                <a:latin typeface="+mn-ea"/>
              </a:rPr>
              <a:t>: </a:t>
            </a:r>
            <a:r>
              <a:rPr lang="ko-KR" altLang="en-US" sz="1600" smtClean="0">
                <a:latin typeface="+mn-ea"/>
              </a:rPr>
              <a:t>내가 보유한 볼이 </a:t>
            </a:r>
            <a:r>
              <a:rPr lang="en-US" altLang="ko-KR" sz="1600" smtClean="0">
                <a:latin typeface="+mn-ea"/>
              </a:rPr>
              <a:t>4,000</a:t>
            </a:r>
            <a:r>
              <a:rPr lang="ko-KR" altLang="en-US" sz="1600" smtClean="0">
                <a:latin typeface="+mn-ea"/>
              </a:rPr>
              <a:t>개에서 </a:t>
            </a:r>
            <a:r>
              <a:rPr lang="en-US" altLang="ko-KR" sz="1600" smtClean="0">
                <a:latin typeface="+mn-ea"/>
              </a:rPr>
              <a:t> 4,450 </a:t>
            </a:r>
            <a:r>
              <a:rPr lang="ko-KR" altLang="en-US" sz="1600" dirty="0" smtClean="0">
                <a:latin typeface="+mn-ea"/>
              </a:rPr>
              <a:t>볼이 되어있고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응원의 소리 </a:t>
            </a:r>
            <a:r>
              <a:rPr lang="en-US" altLang="ko-KR" sz="1600" dirty="0" smtClean="0">
                <a:latin typeface="+mn-ea"/>
              </a:rPr>
              <a:t>1</a:t>
            </a:r>
            <a:r>
              <a:rPr lang="ko-KR" altLang="en-US" sz="1600" smtClean="0">
                <a:latin typeface="+mn-ea"/>
              </a:rPr>
              <a:t>개가 소모되었다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 dirty="0" smtClean="0">
              <a:latin typeface="+mn-ea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50865" t="29156" r="18955" b="19694"/>
          <a:stretch/>
        </p:blipFill>
        <p:spPr>
          <a:xfrm>
            <a:off x="2170493" y="125268"/>
            <a:ext cx="997710" cy="987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7" name="TextBox 36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9" name="TextBox 38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+mn-ea"/>
              </a:rPr>
              <a:t>싱글모드</a:t>
            </a:r>
            <a:endParaRPr lang="ko-KR" altLang="en-US" b="1" dirty="0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49552" y="2063859"/>
            <a:ext cx="351750" cy="141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1051939" y="1972084"/>
            <a:ext cx="6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 smtClean="0">
                <a:solidFill>
                  <a:srgbClr val="00B0F0"/>
                </a:solidFill>
              </a:rPr>
              <a:t>싱글</a:t>
            </a:r>
            <a:endParaRPr lang="ko-KR" altLang="en-US" sz="1400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0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6078828" y="1371698"/>
            <a:ext cx="6113170" cy="40280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0" y="1371699"/>
            <a:ext cx="6632620" cy="4028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5340" y="2425916"/>
            <a:ext cx="650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mtClean="0">
                <a:latin typeface="+mn-ea"/>
              </a:rPr>
              <a:t>[</a:t>
            </a:r>
            <a:r>
              <a:rPr lang="ko-KR" altLang="en-US" sz="4800" b="1" smtClean="0">
                <a:latin typeface="+mn-ea"/>
              </a:rPr>
              <a:t>메뉴 바</a:t>
            </a:r>
            <a:r>
              <a:rPr lang="en-US" altLang="ko-KR" sz="4800" b="1" smtClean="0">
                <a:latin typeface="+mn-ea"/>
              </a:rPr>
              <a:t>]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565116" y="3389533"/>
            <a:ext cx="5061766" cy="115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230" r="78024" b="83991"/>
          <a:stretch/>
        </p:blipFill>
        <p:spPr>
          <a:xfrm>
            <a:off x="538320" y="260575"/>
            <a:ext cx="762000" cy="638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8220" y="2348476"/>
            <a:ext cx="62261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보관함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의상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선택 시 좌측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와 동일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내가 가지고 있는 의상을 보여준다</a:t>
            </a:r>
            <a:r>
              <a:rPr lang="en-US" altLang="ko-KR" sz="1600" dirty="0" smtClean="0">
                <a:latin typeface="+mn-ea"/>
              </a:rPr>
              <a:t>. (ex. </a:t>
            </a:r>
            <a:r>
              <a:rPr lang="ko-KR" altLang="en-US" sz="1600" dirty="0" smtClean="0">
                <a:latin typeface="+mn-ea"/>
              </a:rPr>
              <a:t>의상은 </a:t>
            </a:r>
            <a:r>
              <a:rPr lang="ko-KR" altLang="en-US" sz="1600" dirty="0" err="1" smtClean="0">
                <a:latin typeface="+mn-ea"/>
              </a:rPr>
              <a:t>나무헬멧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3</a:t>
            </a:r>
            <a:r>
              <a:rPr lang="ko-KR" altLang="en-US" sz="1600" dirty="0" smtClean="0">
                <a:latin typeface="+mn-ea"/>
              </a:rPr>
              <a:t>개가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있을 경우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err="1" smtClean="0">
                <a:latin typeface="+mn-ea"/>
              </a:rPr>
              <a:t>나무헬멧</a:t>
            </a:r>
            <a:r>
              <a:rPr lang="en-US" altLang="ko-KR" sz="1600" dirty="0">
                <a:latin typeface="+mn-ea"/>
              </a:rPr>
              <a:t>], [</a:t>
            </a:r>
            <a:r>
              <a:rPr lang="ko-KR" altLang="en-US" sz="1600" dirty="0" err="1">
                <a:latin typeface="+mn-ea"/>
              </a:rPr>
              <a:t>나무헬멧</a:t>
            </a:r>
            <a:r>
              <a:rPr lang="en-US" altLang="ko-KR" sz="1600" dirty="0" smtClean="0">
                <a:latin typeface="+mn-ea"/>
              </a:rPr>
              <a:t>],</a:t>
            </a:r>
            <a:r>
              <a:rPr lang="en-US" altLang="ko-KR" sz="1600" dirty="0">
                <a:latin typeface="+mn-ea"/>
              </a:rPr>
              <a:t> [</a:t>
            </a:r>
            <a:r>
              <a:rPr lang="ko-KR" altLang="en-US" sz="1600" dirty="0" err="1">
                <a:latin typeface="+mn-ea"/>
              </a:rPr>
              <a:t>나무헬멧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이렇게 보여줌</a:t>
            </a:r>
            <a:r>
              <a:rPr lang="en-US" altLang="ko-KR" sz="1600" dirty="0" smtClean="0">
                <a:latin typeface="+mn-ea"/>
              </a:rPr>
              <a:t>.)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아이템은 헬멧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상의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하의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장갑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신발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방망이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색깔공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고글</a:t>
            </a:r>
            <a:r>
              <a:rPr lang="en-US" altLang="ko-KR" sz="1600" dirty="0" smtClean="0">
                <a:latin typeface="+mn-ea"/>
              </a:rPr>
              <a:t>,</a:t>
            </a: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팔꿈치 보호대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손목아대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벨트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무릎보호대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양말 등 </a:t>
            </a:r>
            <a:r>
              <a:rPr lang="en-US" altLang="ko-KR" sz="1600" dirty="0" smtClean="0">
                <a:latin typeface="+mn-ea"/>
              </a:rPr>
              <a:t>13</a:t>
            </a:r>
            <a:r>
              <a:rPr lang="ko-KR" altLang="en-US" sz="1600" dirty="0" smtClean="0">
                <a:latin typeface="+mn-ea"/>
              </a:rPr>
              <a:t>종이다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아이템 메뉴를 옆으로 넘기는 방법을 사용한다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[</a:t>
            </a:r>
            <a:r>
              <a:rPr lang="ko-KR" altLang="en-US" b="1" dirty="0" smtClean="0">
                <a:latin typeface="+mn-ea"/>
              </a:rPr>
              <a:t>의상</a:t>
            </a:r>
            <a:r>
              <a:rPr lang="en-US" altLang="ko-KR" b="1" dirty="0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0" y="1567464"/>
            <a:ext cx="4915895" cy="28705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10" y="3996207"/>
            <a:ext cx="404530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7" y="1896160"/>
            <a:ext cx="6205591" cy="362366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61401" y="2591619"/>
            <a:ext cx="45227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+mn-ea"/>
              </a:rPr>
              <a:t>#</a:t>
            </a:r>
            <a:r>
              <a:rPr lang="ko-KR" altLang="en-US" smtClean="0">
                <a:latin typeface="+mn-ea"/>
              </a:rPr>
              <a:t>아이템을 </a:t>
            </a:r>
            <a:r>
              <a:rPr lang="ko-KR" altLang="en-US" dirty="0">
                <a:latin typeface="+mn-ea"/>
              </a:rPr>
              <a:t>선택하면 </a:t>
            </a:r>
            <a:r>
              <a:rPr lang="ko-KR" altLang="en-US">
                <a:latin typeface="+mn-ea"/>
              </a:rPr>
              <a:t>캐릭터 </a:t>
            </a:r>
            <a:r>
              <a:rPr lang="ko-KR" altLang="en-US" smtClean="0">
                <a:latin typeface="+mn-ea"/>
              </a:rPr>
              <a:t>주변의</a:t>
            </a:r>
            <a:endParaRPr lang="en-US" altLang="ko-KR" smtClean="0">
              <a:latin typeface="+mn-ea"/>
            </a:endParaRPr>
          </a:p>
          <a:p>
            <a:r>
              <a:rPr lang="ko-KR" altLang="en-US" smtClean="0">
                <a:latin typeface="+mn-ea"/>
              </a:rPr>
              <a:t>알맞은 </a:t>
            </a:r>
            <a:r>
              <a:rPr lang="ko-KR" altLang="en-US" dirty="0">
                <a:latin typeface="+mn-ea"/>
              </a:rPr>
              <a:t>자리에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배치되고</a:t>
            </a:r>
            <a:r>
              <a:rPr lang="en-US" altLang="ko-KR" dirty="0">
                <a:latin typeface="+mn-ea"/>
              </a:rPr>
              <a:t>,</a:t>
            </a:r>
          </a:p>
          <a:p>
            <a:endParaRPr lang="en-US" altLang="ko-KR" smtClean="0">
              <a:latin typeface="+mn-ea"/>
            </a:endParaRPr>
          </a:p>
          <a:p>
            <a:r>
              <a:rPr lang="ko-KR" altLang="en-US" smtClean="0">
                <a:latin typeface="+mn-ea"/>
              </a:rPr>
              <a:t>아이템 별 경험치 </a:t>
            </a:r>
            <a:r>
              <a:rPr lang="ko-KR" altLang="en-US" dirty="0" err="1">
                <a:latin typeface="+mn-ea"/>
              </a:rPr>
              <a:t>증가량을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>
                <a:latin typeface="+mn-ea"/>
              </a:rPr>
              <a:t>보여준다</a:t>
            </a:r>
            <a:r>
              <a:rPr lang="en-US" altLang="ko-KR" smtClean="0">
                <a:latin typeface="+mn-ea"/>
              </a:rPr>
              <a:t>.</a:t>
            </a:r>
          </a:p>
          <a:p>
            <a:endParaRPr lang="en-US" altLang="ko-KR">
              <a:latin typeface="+mn-ea"/>
            </a:endParaRPr>
          </a:p>
          <a:p>
            <a:r>
              <a:rPr lang="en-US" altLang="ko-KR" smtClean="0">
                <a:latin typeface="+mn-ea"/>
              </a:rPr>
              <a:t>#</a:t>
            </a:r>
            <a:r>
              <a:rPr lang="ko-KR" altLang="en-US" smtClean="0">
                <a:latin typeface="+mn-ea"/>
              </a:rPr>
              <a:t>여러 개 선택했을 경우 선택한 아이템 </a:t>
            </a:r>
            <a:endParaRPr lang="en-US" altLang="ko-KR" smtClean="0">
              <a:latin typeface="+mn-ea"/>
            </a:endParaRPr>
          </a:p>
          <a:p>
            <a:r>
              <a:rPr lang="ko-KR" altLang="en-US" smtClean="0">
                <a:latin typeface="+mn-ea"/>
              </a:rPr>
              <a:t>경험치 증가량의</a:t>
            </a:r>
            <a:r>
              <a:rPr lang="en-US" altLang="ko-KR">
                <a:latin typeface="+mn-ea"/>
              </a:rPr>
              <a:t> </a:t>
            </a:r>
            <a:r>
              <a:rPr lang="ko-KR" altLang="en-US" smtClean="0">
                <a:latin typeface="+mn-ea"/>
              </a:rPr>
              <a:t>총 합을 보여준다</a:t>
            </a:r>
            <a:r>
              <a:rPr lang="en-US" altLang="ko-KR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1230" r="78024" b="83991"/>
          <a:stretch/>
        </p:blipFill>
        <p:spPr>
          <a:xfrm>
            <a:off x="538320" y="260575"/>
            <a:ext cx="762000" cy="6385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[</a:t>
            </a:r>
            <a:r>
              <a:rPr lang="ko-KR" altLang="en-US" b="1" dirty="0" smtClean="0">
                <a:latin typeface="+mn-ea"/>
              </a:rPr>
              <a:t>의상</a:t>
            </a:r>
            <a:r>
              <a:rPr lang="en-US" altLang="ko-KR" b="1" dirty="0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39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93810" y="1916712"/>
            <a:ext cx="4998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보관함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조각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선택 시 좌측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와 동일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내가 가지고 있는 조각을 보여준다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같은 조각은 한 번 보여주며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대신 우측 하단에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숫자로 보유 수량을 보여준다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86" y="1408350"/>
            <a:ext cx="4921340" cy="28737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" y="3240151"/>
            <a:ext cx="4971554" cy="29030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1230" r="78024" b="83991"/>
          <a:stretch/>
        </p:blipFill>
        <p:spPr>
          <a:xfrm>
            <a:off x="538320" y="260575"/>
            <a:ext cx="762000" cy="638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조각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76290" y="2228044"/>
            <a:ext cx="57740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보관함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소모품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선택 시 좌측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와 동일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조각</a:t>
            </a:r>
            <a:r>
              <a:rPr lang="en-US" altLang="ko-KR" sz="1600" dirty="0" smtClean="0">
                <a:latin typeface="+mn-ea"/>
              </a:rPr>
              <a:t>], [</a:t>
            </a:r>
            <a:r>
              <a:rPr lang="ko-KR" altLang="en-US" sz="1600" dirty="0" smtClean="0">
                <a:latin typeface="+mn-ea"/>
              </a:rPr>
              <a:t>의상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smtClean="0">
                <a:latin typeface="+mn-ea"/>
              </a:rPr>
              <a:t>일 때와 동일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우측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는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소모품</a:t>
            </a:r>
            <a:r>
              <a:rPr lang="en-US" altLang="ko-KR" sz="1600" dirty="0" smtClean="0">
                <a:latin typeface="+mn-ea"/>
              </a:rPr>
              <a:t>]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err="1" smtClean="0">
                <a:latin typeface="+mn-ea"/>
              </a:rPr>
              <a:t>상자류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조각 </a:t>
            </a:r>
            <a:r>
              <a:rPr lang="ko-KR" altLang="en-US" sz="1600" dirty="0" err="1" smtClean="0">
                <a:latin typeface="+mn-ea"/>
              </a:rPr>
              <a:t>랜덤상자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조언패키지 상자</a:t>
            </a:r>
            <a:r>
              <a:rPr lang="en-US" altLang="ko-KR" sz="1600" dirty="0" smtClean="0">
                <a:latin typeface="+mn-ea"/>
              </a:rPr>
              <a:t>)</a:t>
            </a:r>
            <a:r>
              <a:rPr lang="ko-KR" altLang="en-US" sz="1600" dirty="0" smtClean="0">
                <a:latin typeface="+mn-ea"/>
              </a:rPr>
              <a:t>는 더블클릭이나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err="1" smtClean="0">
                <a:latin typeface="+mn-ea"/>
              </a:rPr>
              <a:t>우클릭</a:t>
            </a:r>
            <a:r>
              <a:rPr lang="ko-KR" altLang="en-US" sz="1600" dirty="0" smtClean="0">
                <a:latin typeface="+mn-ea"/>
              </a:rPr>
              <a:t> 시 잠깐의 이펙트와 함께 개봉된다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</a:t>
            </a:r>
            <a:r>
              <a:rPr lang="ko-KR" altLang="en-US" sz="1600" dirty="0" smtClean="0">
                <a:latin typeface="+mn-ea"/>
              </a:rPr>
              <a:t>좌측 하단에 시스템 메시지로만 뭐가 나왔는지 보인다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포함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err="1" smtClean="0">
                <a:latin typeface="+mn-ea"/>
              </a:rPr>
              <a:t>상자류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조합주문서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초월주문서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응원의 소리</a:t>
            </a:r>
            <a:r>
              <a:rPr lang="en-US" altLang="ko-KR" sz="1600" dirty="0" smtClean="0">
                <a:latin typeface="+mn-ea"/>
              </a:rPr>
              <a:t>,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    </a:t>
            </a:r>
            <a:r>
              <a:rPr lang="ko-KR" altLang="en-US" sz="1600" dirty="0" smtClean="0">
                <a:latin typeface="+mn-ea"/>
              </a:rPr>
              <a:t>코치의 조언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감독의 조언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8" y="2067845"/>
            <a:ext cx="5766702" cy="3367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1230" r="78024" b="83991"/>
          <a:stretch/>
        </p:blipFill>
        <p:spPr>
          <a:xfrm>
            <a:off x="538320" y="260575"/>
            <a:ext cx="762000" cy="6385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소모품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065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453" r="68113" b="83991"/>
          <a:stretch/>
        </p:blipFill>
        <p:spPr>
          <a:xfrm>
            <a:off x="538320" y="260575"/>
            <a:ext cx="739834" cy="6385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29767" y="2503217"/>
            <a:ext cx="54344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물품을 클릭하면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아이템 이름</a:t>
            </a:r>
            <a:r>
              <a:rPr lang="en-US" altLang="ko-KR" sz="1600" dirty="0" smtClean="0">
                <a:latin typeface="+mn-ea"/>
              </a:rPr>
              <a:t>”, “</a:t>
            </a:r>
            <a:r>
              <a:rPr lang="ko-KR" altLang="en-US" sz="1600" dirty="0" smtClean="0">
                <a:latin typeface="+mn-ea"/>
              </a:rPr>
              <a:t>이미지</a:t>
            </a:r>
            <a:r>
              <a:rPr lang="en-US" altLang="ko-KR" sz="1600" dirty="0" smtClean="0">
                <a:latin typeface="+mn-ea"/>
              </a:rPr>
              <a:t>”, “</a:t>
            </a:r>
            <a:r>
              <a:rPr lang="ko-KR" altLang="en-US" sz="1600" dirty="0" smtClean="0">
                <a:latin typeface="+mn-ea"/>
              </a:rPr>
              <a:t>가격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과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[</a:t>
            </a:r>
            <a:r>
              <a:rPr lang="ko-KR" altLang="en-US" sz="1600" dirty="0" smtClean="0">
                <a:latin typeface="+mn-ea"/>
              </a:rPr>
              <a:t>구입</a:t>
            </a:r>
            <a:r>
              <a:rPr lang="en-US" altLang="ko-KR" sz="1600" dirty="0" smtClean="0">
                <a:latin typeface="+mn-ea"/>
              </a:rPr>
              <a:t>], [</a:t>
            </a:r>
            <a:r>
              <a:rPr lang="ko-KR" altLang="en-US" sz="1600" dirty="0" smtClean="0">
                <a:latin typeface="+mn-ea"/>
              </a:rPr>
              <a:t>취소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버튼이 나타난다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#[</a:t>
            </a:r>
            <a:r>
              <a:rPr lang="ko-KR" altLang="en-US" sz="1600" dirty="0" smtClean="0">
                <a:latin typeface="+mn-ea"/>
              </a:rPr>
              <a:t>구입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 클릭 시</a:t>
            </a:r>
            <a:r>
              <a:rPr lang="en-US" altLang="ko-KR" sz="1600" dirty="0" smtClean="0">
                <a:latin typeface="+mn-ea"/>
              </a:rPr>
              <a:t>, “</a:t>
            </a:r>
            <a:r>
              <a:rPr lang="ko-KR" altLang="en-US" sz="1600" dirty="0" smtClean="0">
                <a:latin typeface="+mn-ea"/>
              </a:rPr>
              <a:t>구매하였습니다</a:t>
            </a:r>
            <a:r>
              <a:rPr lang="en-US" altLang="ko-KR" sz="1600" dirty="0" smtClean="0">
                <a:latin typeface="+mn-ea"/>
              </a:rPr>
              <a:t>.”</a:t>
            </a:r>
            <a:r>
              <a:rPr lang="ko-KR" altLang="en-US" sz="1600" dirty="0" smtClean="0">
                <a:latin typeface="+mn-ea"/>
              </a:rPr>
              <a:t>라는 창과 함께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</a:t>
            </a:r>
            <a:r>
              <a:rPr lang="ko-KR" altLang="en-US" sz="1600" dirty="0" smtClean="0">
                <a:latin typeface="+mn-ea"/>
              </a:rPr>
              <a:t>아이템의 이름이 표기된다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아래에는 보유한 다이아의 수량이 표기된다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84" y="3301342"/>
            <a:ext cx="4329166" cy="2527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7" y="1987030"/>
            <a:ext cx="4250939" cy="24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560832" y="1996051"/>
            <a:ext cx="54344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물품을 클릭하면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아이템 이름</a:t>
            </a:r>
            <a:r>
              <a:rPr lang="en-US" altLang="ko-KR" sz="1600" dirty="0" smtClean="0">
                <a:latin typeface="+mn-ea"/>
              </a:rPr>
              <a:t>”, “</a:t>
            </a:r>
            <a:r>
              <a:rPr lang="ko-KR" altLang="en-US" sz="1600" dirty="0" smtClean="0">
                <a:latin typeface="+mn-ea"/>
              </a:rPr>
              <a:t>이미지</a:t>
            </a:r>
            <a:r>
              <a:rPr lang="en-US" altLang="ko-KR" sz="1600" dirty="0" smtClean="0">
                <a:latin typeface="+mn-ea"/>
              </a:rPr>
              <a:t>”, “</a:t>
            </a:r>
            <a:r>
              <a:rPr lang="ko-KR" altLang="en-US" sz="1600" dirty="0" smtClean="0">
                <a:latin typeface="+mn-ea"/>
              </a:rPr>
              <a:t>가격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과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[</a:t>
            </a:r>
            <a:r>
              <a:rPr lang="ko-KR" altLang="en-US" sz="1600" dirty="0" smtClean="0">
                <a:latin typeface="+mn-ea"/>
              </a:rPr>
              <a:t>구입</a:t>
            </a:r>
            <a:r>
              <a:rPr lang="en-US" altLang="ko-KR" sz="1600" dirty="0" smtClean="0">
                <a:latin typeface="+mn-ea"/>
              </a:rPr>
              <a:t>], [</a:t>
            </a:r>
            <a:r>
              <a:rPr lang="ko-KR" altLang="en-US" sz="1600" dirty="0" smtClean="0">
                <a:latin typeface="+mn-ea"/>
              </a:rPr>
              <a:t>취소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버튼이 나타난다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#[</a:t>
            </a:r>
            <a:r>
              <a:rPr lang="ko-KR" altLang="en-US" sz="1600" dirty="0" smtClean="0">
                <a:latin typeface="+mn-ea"/>
              </a:rPr>
              <a:t>구입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 클릭 시</a:t>
            </a:r>
            <a:r>
              <a:rPr lang="en-US" altLang="ko-KR" sz="1600" dirty="0" smtClean="0">
                <a:latin typeface="+mn-ea"/>
              </a:rPr>
              <a:t>, “</a:t>
            </a:r>
            <a:r>
              <a:rPr lang="ko-KR" altLang="en-US" sz="1600" dirty="0" smtClean="0">
                <a:latin typeface="+mn-ea"/>
              </a:rPr>
              <a:t>구매하였습니다</a:t>
            </a:r>
            <a:r>
              <a:rPr lang="en-US" altLang="ko-KR" sz="1600" dirty="0" smtClean="0">
                <a:latin typeface="+mn-ea"/>
              </a:rPr>
              <a:t>.”</a:t>
            </a:r>
            <a:r>
              <a:rPr lang="ko-KR" altLang="en-US" sz="1600" dirty="0" smtClean="0">
                <a:latin typeface="+mn-ea"/>
              </a:rPr>
              <a:t>라는 창과 함께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</a:t>
            </a:r>
            <a:r>
              <a:rPr lang="ko-KR" altLang="en-US" sz="1600" dirty="0" smtClean="0">
                <a:latin typeface="+mn-ea"/>
              </a:rPr>
              <a:t>아이템의 이름이 표기된다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아래에는 보유한 다이아의 수량이 표기된다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9" y="1132081"/>
            <a:ext cx="5548366" cy="32398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4" y="3533285"/>
            <a:ext cx="5367391" cy="3134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1453" r="68113" b="83991"/>
          <a:stretch/>
        </p:blipFill>
        <p:spPr>
          <a:xfrm>
            <a:off x="538320" y="260575"/>
            <a:ext cx="739834" cy="6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6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105844" y="1271274"/>
            <a:ext cx="58843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 박스에서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조합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탭을 클릭하면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우측 박스의 내용은 자동으로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조각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을 보여준다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좌측은 조각을 올릴 수 있는 </a:t>
            </a:r>
            <a:r>
              <a:rPr lang="en-US" altLang="ko-KR" sz="1600" dirty="0" smtClean="0">
                <a:latin typeface="+mn-ea"/>
              </a:rPr>
              <a:t>4</a:t>
            </a:r>
            <a:r>
              <a:rPr lang="ko-KR" altLang="en-US" sz="1600" dirty="0" smtClean="0">
                <a:latin typeface="+mn-ea"/>
              </a:rPr>
              <a:t>개의 칸이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“</a:t>
            </a:r>
            <a:r>
              <a:rPr lang="ko-KR" altLang="en-US" sz="1600" dirty="0" smtClean="0">
                <a:latin typeface="+mn-ea"/>
              </a:rPr>
              <a:t>조합주문서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는 자동으로 들어가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나무 상의 조각 </a:t>
            </a:r>
            <a:r>
              <a:rPr lang="en-US" altLang="ko-KR" sz="1600" dirty="0" smtClean="0">
                <a:latin typeface="+mn-ea"/>
              </a:rPr>
              <a:t>A</a:t>
            </a:r>
            <a:r>
              <a:rPr lang="ko-KR" altLang="en-US" sz="1600" dirty="0" smtClean="0">
                <a:latin typeface="+mn-ea"/>
              </a:rPr>
              <a:t>가 올라가 있을 경우</a:t>
            </a:r>
            <a:r>
              <a:rPr lang="en-US" altLang="ko-KR" sz="1600" dirty="0" smtClean="0">
                <a:latin typeface="+mn-ea"/>
              </a:rPr>
              <a:t>, 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나무 상의 조각 </a:t>
            </a:r>
            <a:r>
              <a:rPr lang="en-US" altLang="ko-KR" sz="1600" dirty="0" smtClean="0">
                <a:latin typeface="+mn-ea"/>
              </a:rPr>
              <a:t>B,C,D </a:t>
            </a:r>
            <a:r>
              <a:rPr lang="ko-KR" altLang="en-US" sz="1600" dirty="0" smtClean="0">
                <a:latin typeface="+mn-ea"/>
              </a:rPr>
              <a:t>외에 올릴 수가 없다</a:t>
            </a:r>
            <a:r>
              <a:rPr lang="en-US" altLang="ko-KR" sz="1600" dirty="0" smtClean="0">
                <a:latin typeface="+mn-ea"/>
              </a:rPr>
              <a:t>. </a:t>
            </a:r>
          </a:p>
          <a:p>
            <a:r>
              <a:rPr lang="en-US" altLang="ko-KR" sz="1600" dirty="0" smtClean="0">
                <a:latin typeface="+mn-ea"/>
              </a:rPr>
              <a:t>  (</a:t>
            </a:r>
            <a:r>
              <a:rPr lang="ko-KR" altLang="en-US" sz="1600" dirty="0" smtClean="0">
                <a:latin typeface="+mn-ea"/>
              </a:rPr>
              <a:t>올리려면 나무 상의 </a:t>
            </a:r>
            <a:r>
              <a:rPr lang="en-US" altLang="ko-KR" sz="1600" dirty="0" smtClean="0">
                <a:latin typeface="+mn-ea"/>
              </a:rPr>
              <a:t>A</a:t>
            </a:r>
            <a:r>
              <a:rPr lang="ko-KR" altLang="en-US" sz="1600" dirty="0" smtClean="0">
                <a:latin typeface="+mn-ea"/>
              </a:rPr>
              <a:t>를 내려야 함</a:t>
            </a:r>
            <a:r>
              <a:rPr lang="en-US" altLang="ko-KR" sz="1600" dirty="0" smtClean="0">
                <a:latin typeface="+mn-ea"/>
              </a:rPr>
              <a:t>.)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“</a:t>
            </a:r>
            <a:r>
              <a:rPr lang="ko-KR" altLang="en-US" sz="1600" dirty="0" smtClean="0">
                <a:latin typeface="+mn-ea"/>
              </a:rPr>
              <a:t>조합주문서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가 없을 경우</a:t>
            </a:r>
            <a:r>
              <a:rPr lang="en-US" altLang="ko-KR" sz="1600" dirty="0" smtClean="0">
                <a:latin typeface="+mn-ea"/>
              </a:rPr>
              <a:t>: 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     “</a:t>
            </a:r>
            <a:r>
              <a:rPr lang="ko-KR" altLang="en-US" sz="1600" dirty="0" smtClean="0">
                <a:latin typeface="+mn-ea"/>
              </a:rPr>
              <a:t>필요한 조합주문서가 부족합니다</a:t>
            </a:r>
            <a:r>
              <a:rPr lang="en-US" altLang="ko-KR" sz="1600" dirty="0" smtClean="0">
                <a:latin typeface="+mn-ea"/>
              </a:rPr>
              <a:t>.” </a:t>
            </a:r>
            <a:r>
              <a:rPr lang="ko-KR" altLang="en-US" sz="1600" dirty="0" smtClean="0">
                <a:latin typeface="+mn-ea"/>
              </a:rPr>
              <a:t>라는 창이 뜬다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         # </a:t>
            </a:r>
            <a:r>
              <a:rPr lang="ko-KR" altLang="en-US" sz="1600" dirty="0" smtClean="0">
                <a:latin typeface="+mn-ea"/>
              </a:rPr>
              <a:t>조합 성공 확률</a:t>
            </a:r>
            <a:r>
              <a:rPr lang="en-US" altLang="ko-KR" sz="1600" dirty="0" smtClean="0">
                <a:latin typeface="+mn-ea"/>
              </a:rPr>
              <a:t>-1% , </a:t>
            </a:r>
            <a:r>
              <a:rPr lang="ko-KR" altLang="en-US" sz="1600" dirty="0" smtClean="0">
                <a:latin typeface="+mn-ea"/>
              </a:rPr>
              <a:t>실패 시 조각 소멸</a:t>
            </a:r>
            <a:r>
              <a:rPr lang="en-US" altLang="ko-KR" sz="1600" dirty="0" smtClean="0">
                <a:latin typeface="+mn-ea"/>
              </a:rPr>
              <a:t>-99</a:t>
            </a:r>
            <a:r>
              <a:rPr lang="en-US" altLang="ko-KR" sz="1600" dirty="0" smtClean="0">
                <a:latin typeface="+mn-ea"/>
              </a:rPr>
              <a:t>%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         ※</a:t>
            </a:r>
            <a:r>
              <a:rPr lang="ko-KR" altLang="en-US" sz="1600" dirty="0" smtClean="0">
                <a:latin typeface="+mn-ea"/>
              </a:rPr>
              <a:t>조각을 올리지 않으면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조각을 채워주세요</a:t>
            </a:r>
            <a:r>
              <a:rPr lang="en-US" altLang="ko-KR" sz="1600" dirty="0" smtClean="0">
                <a:latin typeface="+mn-ea"/>
              </a:rPr>
              <a:t>.” </a:t>
            </a:r>
            <a:r>
              <a:rPr lang="ko-KR" altLang="en-US" sz="1600" dirty="0" smtClean="0">
                <a:latin typeface="+mn-ea"/>
              </a:rPr>
              <a:t>팝업</a:t>
            </a:r>
            <a:r>
              <a:rPr lang="en-US" altLang="ko-KR" sz="1600" dirty="0" smtClean="0">
                <a:latin typeface="+mn-ea"/>
              </a:rPr>
              <a:t>!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82" y="1271274"/>
            <a:ext cx="4836500" cy="28242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1652" r="58031" b="83991"/>
          <a:stretch/>
        </p:blipFill>
        <p:spPr>
          <a:xfrm>
            <a:off x="538320" y="260575"/>
            <a:ext cx="731519" cy="638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조합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0" y="3827588"/>
            <a:ext cx="3656784" cy="21353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09" y="4035333"/>
            <a:ext cx="3852401" cy="22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5339" y="559517"/>
            <a:ext cx="650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+mn-ea"/>
              </a:rPr>
              <a:t>스토리보드 전제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325034" y="2030831"/>
            <a:ext cx="9541925" cy="2588793"/>
            <a:chOff x="1325035" y="1916531"/>
            <a:chExt cx="9541925" cy="2588793"/>
          </a:xfrm>
        </p:grpSpPr>
        <p:grpSp>
          <p:nvGrpSpPr>
            <p:cNvPr id="15" name="그룹 14"/>
            <p:cNvGrpSpPr/>
            <p:nvPr/>
          </p:nvGrpSpPr>
          <p:grpSpPr>
            <a:xfrm>
              <a:off x="1325035" y="1916531"/>
              <a:ext cx="9541925" cy="2588793"/>
              <a:chOff x="1282173" y="1649831"/>
              <a:chExt cx="9541925" cy="2588793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9" t="33550" r="65176" b="35939"/>
              <a:stretch/>
            </p:blipFill>
            <p:spPr>
              <a:xfrm>
                <a:off x="8734697" y="1748663"/>
                <a:ext cx="2089401" cy="239112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84" t="64221" r="35304" b="4789"/>
              <a:stretch/>
            </p:blipFill>
            <p:spPr>
              <a:xfrm>
                <a:off x="6252733" y="1649831"/>
                <a:ext cx="2233499" cy="2428684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2" r="64921" b="66967"/>
              <a:stretch/>
            </p:blipFill>
            <p:spPr>
              <a:xfrm>
                <a:off x="1282173" y="1649831"/>
                <a:ext cx="2356377" cy="2588793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93" r="36364" b="66967"/>
              <a:stretch/>
            </p:blipFill>
            <p:spPr>
              <a:xfrm>
                <a:off x="3933825" y="1649831"/>
                <a:ext cx="2070443" cy="2588793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492360" y="2897094"/>
              <a:ext cx="1800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+mn-ea"/>
                </a:rPr>
                <a:t>파워볼 홀</a:t>
              </a:r>
              <a:r>
                <a:rPr lang="en-US" altLang="ko-KR" dirty="0" smtClean="0">
                  <a:latin typeface="+mn-ea"/>
                </a:rPr>
                <a:t>/</a:t>
              </a:r>
              <a:r>
                <a:rPr lang="ko-KR" altLang="en-US" dirty="0" smtClean="0">
                  <a:latin typeface="+mn-ea"/>
                </a:rPr>
                <a:t>짝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07885" y="344521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+mn-ea"/>
                </a:rPr>
                <a:t> → 스트라이크 </a:t>
              </a:r>
              <a:r>
                <a:rPr lang="en-US" altLang="ko-KR" sz="1400" dirty="0" smtClean="0">
                  <a:latin typeface="+mn-ea"/>
                </a:rPr>
                <a:t>/ </a:t>
              </a:r>
              <a:r>
                <a:rPr lang="ko-KR" altLang="en-US" sz="1400" dirty="0" smtClean="0">
                  <a:latin typeface="+mn-ea"/>
                </a:rPr>
                <a:t>볼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24311" y="2897094"/>
              <a:ext cx="1981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+mn-ea"/>
                </a:rPr>
                <a:t>파워볼 오버</a:t>
              </a:r>
              <a:r>
                <a:rPr lang="en-US" altLang="ko-KR" dirty="0" smtClean="0">
                  <a:latin typeface="+mn-ea"/>
                </a:rPr>
                <a:t>/</a:t>
              </a:r>
              <a:r>
                <a:rPr lang="ko-KR" altLang="en-US" dirty="0" smtClean="0">
                  <a:latin typeface="+mn-ea"/>
                </a:rPr>
                <a:t>언더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92212" y="344521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+mn-ea"/>
                </a:rPr>
                <a:t> → 직구 </a:t>
              </a:r>
              <a:r>
                <a:rPr lang="en-US" altLang="ko-KR" sz="1400" dirty="0" smtClean="0">
                  <a:latin typeface="+mn-ea"/>
                </a:rPr>
                <a:t>/ </a:t>
              </a:r>
              <a:r>
                <a:rPr lang="ko-KR" altLang="en-US" sz="1400" dirty="0" smtClean="0">
                  <a:latin typeface="+mn-ea"/>
                </a:rPr>
                <a:t>변화구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39355" y="2897094"/>
              <a:ext cx="1800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+mn-ea"/>
                </a:rPr>
                <a:t>일반볼 홀</a:t>
              </a:r>
              <a:r>
                <a:rPr lang="en-US" altLang="ko-KR" dirty="0" smtClean="0">
                  <a:latin typeface="+mn-ea"/>
                </a:rPr>
                <a:t>/</a:t>
              </a:r>
              <a:r>
                <a:rPr lang="ko-KR" altLang="en-US" dirty="0" smtClean="0">
                  <a:latin typeface="+mn-ea"/>
                </a:rPr>
                <a:t>짝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4880" y="344521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+mn-ea"/>
                </a:rPr>
                <a:t> → 좌 </a:t>
              </a:r>
              <a:r>
                <a:rPr lang="en-US" altLang="ko-KR" sz="1400" dirty="0" smtClean="0">
                  <a:latin typeface="+mn-ea"/>
                </a:rPr>
                <a:t>/ </a:t>
              </a:r>
              <a:r>
                <a:rPr lang="ko-KR" altLang="en-US" sz="1400" dirty="0">
                  <a:latin typeface="+mn-ea"/>
                </a:rPr>
                <a:t>우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842964" y="2897094"/>
              <a:ext cx="202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+mn-ea"/>
                </a:rPr>
                <a:t>일반볼 오버</a:t>
              </a:r>
              <a:r>
                <a:rPr lang="en-US" altLang="ko-KR" dirty="0" smtClean="0">
                  <a:latin typeface="+mn-ea"/>
                </a:rPr>
                <a:t>/</a:t>
              </a:r>
              <a:r>
                <a:rPr lang="ko-KR" altLang="en-US" dirty="0" smtClean="0">
                  <a:latin typeface="+mn-ea"/>
                </a:rPr>
                <a:t>언더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91815" y="3445210"/>
              <a:ext cx="1762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+mn-ea"/>
                </a:rPr>
                <a:t> → 상 </a:t>
              </a:r>
              <a:r>
                <a:rPr lang="en-US" altLang="ko-KR" sz="1400" dirty="0" smtClean="0">
                  <a:latin typeface="+mn-ea"/>
                </a:rPr>
                <a:t>/ </a:t>
              </a:r>
              <a:r>
                <a:rPr lang="ko-KR" altLang="en-US" sz="1400" dirty="0" smtClean="0">
                  <a:latin typeface="+mn-ea"/>
                </a:rPr>
                <a:t>하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16689" y="5400671"/>
            <a:ext cx="8958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+mn-ea"/>
              </a:rPr>
              <a:t>※ </a:t>
            </a:r>
            <a:r>
              <a:rPr lang="ko-KR" altLang="en-US" sz="1600" dirty="0" smtClean="0">
                <a:latin typeface="+mn-ea"/>
              </a:rPr>
              <a:t>연습모드와 </a:t>
            </a:r>
            <a:r>
              <a:rPr lang="ko-KR" altLang="en-US" sz="1600" smtClean="0">
                <a:latin typeface="+mn-ea"/>
              </a:rPr>
              <a:t>싱글모드는 배팅 </a:t>
            </a:r>
            <a:r>
              <a:rPr lang="ko-KR" altLang="en-US" sz="1600" dirty="0" smtClean="0">
                <a:latin typeface="+mn-ea"/>
              </a:rPr>
              <a:t>시 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4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가지 경우를 모두 선택하지 않아도 된다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55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76268" y="1903399"/>
            <a:ext cx="55424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조합 성공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	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	               # </a:t>
            </a:r>
            <a:r>
              <a:rPr lang="ko-KR" altLang="en-US" sz="1600" dirty="0" smtClean="0">
                <a:latin typeface="+mn-ea"/>
              </a:rPr>
              <a:t>조합 실패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9" y="1743075"/>
            <a:ext cx="4906435" cy="28650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94" y="3886377"/>
            <a:ext cx="5069012" cy="29599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31652" r="58031" b="83991"/>
          <a:stretch/>
        </p:blipFill>
        <p:spPr>
          <a:xfrm>
            <a:off x="538320" y="260575"/>
            <a:ext cx="731519" cy="6385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조합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39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46180" y="1288857"/>
            <a:ext cx="59458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 박스에서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초월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탭을 클릭하면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우측 박스의 내용은 자동으로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의상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을 보여준다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좌측은 티타늄 등급 미만의 의상을 올릴 수 있는 칸이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“</a:t>
            </a:r>
            <a:r>
              <a:rPr lang="ko-KR" altLang="en-US" sz="1600" dirty="0" err="1" smtClean="0">
                <a:latin typeface="+mn-ea"/>
              </a:rPr>
              <a:t>초월주문서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는 자동으로 들어가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의상을 올리지 않은 경우에도 창이 뜬다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티타늄 의상을 올리려고 시도할 경우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>
                <a:latin typeface="+mn-ea"/>
              </a:rPr>
              <a:t>  </a:t>
            </a:r>
            <a:r>
              <a:rPr lang="en-US" altLang="ko-KR" sz="160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이미 최종 등급의 아이템입니다</a:t>
            </a:r>
            <a:r>
              <a:rPr lang="en-US" altLang="ko-KR" sz="1600" dirty="0" smtClean="0">
                <a:latin typeface="+mn-ea"/>
              </a:rPr>
              <a:t>.”</a:t>
            </a:r>
            <a:r>
              <a:rPr lang="ko-KR" altLang="en-US" sz="1600" dirty="0" smtClean="0">
                <a:latin typeface="+mn-ea"/>
              </a:rPr>
              <a:t>라는 창이 뜬다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”</a:t>
            </a:r>
            <a:r>
              <a:rPr lang="ko-KR" altLang="en-US" sz="1600" dirty="0" err="1" smtClean="0">
                <a:latin typeface="+mn-ea"/>
              </a:rPr>
              <a:t>초월주문서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가 없을 경우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필요한 </a:t>
            </a:r>
            <a:r>
              <a:rPr lang="ko-KR" altLang="en-US" sz="1600" dirty="0" smtClean="0">
                <a:latin typeface="+mn-ea"/>
              </a:rPr>
              <a:t>초월주문서가 </a:t>
            </a:r>
            <a:r>
              <a:rPr lang="ko-KR" altLang="en-US" sz="1600" dirty="0">
                <a:latin typeface="+mn-ea"/>
              </a:rPr>
              <a:t>부족합니다</a:t>
            </a:r>
            <a:r>
              <a:rPr lang="en-US" altLang="ko-KR" sz="1600" dirty="0">
                <a:latin typeface="+mn-ea"/>
              </a:rPr>
              <a:t>.”</a:t>
            </a: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라는 창이 뜬다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초월 </a:t>
            </a:r>
            <a:r>
              <a:rPr lang="ko-KR" altLang="en-US" sz="1600" dirty="0">
                <a:latin typeface="+mn-ea"/>
              </a:rPr>
              <a:t>성공 확률</a:t>
            </a:r>
            <a:r>
              <a:rPr lang="en-US" altLang="ko-KR" sz="1600" dirty="0">
                <a:latin typeface="+mn-ea"/>
              </a:rPr>
              <a:t>-1% ,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>
                <a:latin typeface="+mn-ea"/>
              </a:rPr>
              <a:t> </a:t>
            </a:r>
            <a:r>
              <a:rPr lang="en-US" altLang="ko-KR" sz="1600" smtClean="0">
                <a:latin typeface="+mn-ea"/>
              </a:rPr>
              <a:t>  </a:t>
            </a:r>
            <a:r>
              <a:rPr lang="ko-KR" altLang="en-US" sz="1600" smtClean="0">
                <a:latin typeface="+mn-ea"/>
              </a:rPr>
              <a:t>실패 </a:t>
            </a:r>
            <a:r>
              <a:rPr lang="ko-KR" altLang="en-US" sz="1600" dirty="0" smtClean="0">
                <a:latin typeface="+mn-ea"/>
              </a:rPr>
              <a:t>시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조각 </a:t>
            </a:r>
            <a:r>
              <a:rPr lang="ko-KR" altLang="en-US" sz="1600" dirty="0">
                <a:latin typeface="+mn-ea"/>
              </a:rPr>
              <a:t>소멸</a:t>
            </a:r>
            <a:r>
              <a:rPr lang="en-US" altLang="ko-KR" sz="1600" dirty="0" smtClean="0">
                <a:latin typeface="+mn-ea"/>
              </a:rPr>
              <a:t>-49.5%, </a:t>
            </a:r>
            <a:r>
              <a:rPr lang="ko-KR" altLang="en-US" sz="1600" dirty="0" smtClean="0">
                <a:latin typeface="+mn-ea"/>
              </a:rPr>
              <a:t>유지</a:t>
            </a:r>
            <a:r>
              <a:rPr lang="en-US" altLang="ko-KR" sz="1600" dirty="0" smtClean="0">
                <a:latin typeface="+mn-ea"/>
              </a:rPr>
              <a:t>-49.5%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8" y="1420977"/>
            <a:ext cx="4690407" cy="27388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1652" r="58031" b="83991"/>
          <a:stretch/>
        </p:blipFill>
        <p:spPr>
          <a:xfrm>
            <a:off x="538320" y="260575"/>
            <a:ext cx="731519" cy="638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초월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3662"/>
            <a:ext cx="3338566" cy="19495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04" y="4135098"/>
            <a:ext cx="3378243" cy="197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1652" r="58031" b="83991"/>
          <a:stretch/>
        </p:blipFill>
        <p:spPr>
          <a:xfrm>
            <a:off x="538320" y="260575"/>
            <a:ext cx="731519" cy="6385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0" y="1510001"/>
            <a:ext cx="5050273" cy="2949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79" y="3563072"/>
            <a:ext cx="5469847" cy="31940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5295" y="2240749"/>
            <a:ext cx="55424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초월 성공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		#</a:t>
            </a:r>
            <a:r>
              <a:rPr lang="ko-KR" altLang="en-US" sz="1600" dirty="0" smtClean="0">
                <a:latin typeface="+mn-ea"/>
              </a:rPr>
              <a:t>초월 실패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8910" y="529765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+mn-ea"/>
              </a:rPr>
              <a:t>[</a:t>
            </a:r>
            <a:r>
              <a:rPr lang="ko-KR" altLang="en-US" b="1" smtClean="0">
                <a:latin typeface="+mn-ea"/>
              </a:rPr>
              <a:t>초월</a:t>
            </a:r>
            <a:r>
              <a:rPr lang="en-US" altLang="ko-KR" b="1" smtClean="0">
                <a:latin typeface="+mn-ea"/>
              </a:rPr>
              <a:t>]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2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51764" r="37512" b="83991"/>
          <a:stretch/>
        </p:blipFill>
        <p:spPr>
          <a:xfrm>
            <a:off x="561185" y="260575"/>
            <a:ext cx="760397" cy="63852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41860" y="2090128"/>
            <a:ext cx="53501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+mn-ea"/>
              </a:rPr>
              <a:t>#</a:t>
            </a:r>
            <a:r>
              <a:rPr lang="ko-KR" altLang="en-US" sz="1600" smtClean="0">
                <a:latin typeface="+mn-ea"/>
              </a:rPr>
              <a:t>우편함은 팝업 형태로 존재한다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smtClean="0">
                <a:latin typeface="+mn-ea"/>
              </a:rPr>
              <a:t>운영자에게 </a:t>
            </a:r>
            <a:r>
              <a:rPr lang="ko-KR" altLang="en-US" sz="1600" dirty="0" smtClean="0">
                <a:latin typeface="+mn-ea"/>
              </a:rPr>
              <a:t>오는 아이템 또는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편지를 </a:t>
            </a:r>
            <a:r>
              <a:rPr lang="ko-KR" altLang="en-US" sz="1600" smtClean="0">
                <a:latin typeface="+mn-ea"/>
              </a:rPr>
              <a:t>받는 곳이다</a:t>
            </a:r>
            <a:r>
              <a:rPr lang="en-US" altLang="ko-KR" sz="1600" smtClean="0">
                <a:latin typeface="+mn-ea"/>
              </a:rPr>
              <a:t>.)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#</a:t>
            </a:r>
            <a:r>
              <a:rPr lang="ko-KR" altLang="en-US" sz="1600" smtClean="0">
                <a:latin typeface="+mn-ea"/>
              </a:rPr>
              <a:t>한 화면에 나오는 </a:t>
            </a:r>
            <a:r>
              <a:rPr lang="ko-KR" altLang="en-US" sz="1600" dirty="0" smtClean="0">
                <a:latin typeface="+mn-ea"/>
              </a:rPr>
              <a:t>목록은 최대 </a:t>
            </a:r>
            <a:r>
              <a:rPr lang="en-US" altLang="ko-KR" sz="1600" smtClean="0">
                <a:latin typeface="+mn-ea"/>
              </a:rPr>
              <a:t>7</a:t>
            </a:r>
            <a:r>
              <a:rPr lang="ko-KR" altLang="en-US" sz="1600" smtClean="0">
                <a:latin typeface="+mn-ea"/>
              </a:rPr>
              <a:t>개이며</a:t>
            </a:r>
            <a:r>
              <a:rPr lang="en-US" altLang="ko-KR" sz="1600" smtClean="0">
                <a:latin typeface="+mn-ea"/>
              </a:rPr>
              <a:t>, </a:t>
            </a:r>
          </a:p>
          <a:p>
            <a:r>
              <a:rPr lang="en-US" altLang="ko-KR" sz="1600">
                <a:latin typeface="+mn-ea"/>
              </a:rPr>
              <a:t> </a:t>
            </a:r>
            <a:r>
              <a:rPr lang="ko-KR" altLang="en-US" sz="1600" smtClean="0">
                <a:latin typeface="+mn-ea"/>
              </a:rPr>
              <a:t>스크롤을 이동하여 전체 내용을 확인할 수 있다</a:t>
            </a:r>
            <a:r>
              <a:rPr lang="en-US" altLang="ko-KR" sz="160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#[</a:t>
            </a:r>
            <a:r>
              <a:rPr lang="ko-KR" altLang="en-US" sz="1600" smtClean="0">
                <a:latin typeface="+mn-ea"/>
              </a:rPr>
              <a:t>전체받기</a:t>
            </a:r>
            <a:r>
              <a:rPr lang="en-US" altLang="ko-KR" sz="1600" smtClean="0">
                <a:latin typeface="+mn-ea"/>
              </a:rPr>
              <a:t>] </a:t>
            </a:r>
            <a:r>
              <a:rPr lang="ko-KR" altLang="en-US" sz="1600" smtClean="0">
                <a:latin typeface="+mn-ea"/>
              </a:rPr>
              <a:t>클릭 </a:t>
            </a:r>
            <a:r>
              <a:rPr lang="ko-KR" altLang="en-US" sz="1600" dirty="0" smtClean="0">
                <a:latin typeface="+mn-ea"/>
              </a:rPr>
              <a:t>시 아이템편지만 모두 받고 삭제한다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6" y="1703762"/>
            <a:ext cx="6457802" cy="37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5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61892" r="27315" b="83991"/>
          <a:stretch/>
        </p:blipFill>
        <p:spPr>
          <a:xfrm>
            <a:off x="538320" y="258313"/>
            <a:ext cx="765285" cy="6385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17" y="1782811"/>
            <a:ext cx="6118400" cy="34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139743" y="2177423"/>
            <a:ext cx="47233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최대 </a:t>
            </a:r>
            <a:r>
              <a:rPr lang="en-US" altLang="ko-KR" sz="1600" dirty="0" smtClean="0">
                <a:latin typeface="+mn-ea"/>
              </a:rPr>
              <a:t>20</a:t>
            </a:r>
            <a:r>
              <a:rPr lang="ko-KR" altLang="en-US" sz="1600" dirty="0" smtClean="0">
                <a:latin typeface="+mn-ea"/>
              </a:rPr>
              <a:t>개의 기록을 보여준다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보여주는 기록은 내가 한 게임에 대한 기록이다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게임 일자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err="1" smtClean="0">
                <a:latin typeface="+mn-ea"/>
              </a:rPr>
              <a:t>회차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모드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선택한 값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결과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내가 언제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몇 </a:t>
            </a:r>
            <a:r>
              <a:rPr lang="ko-KR" altLang="en-US" sz="1600" dirty="0" err="1" smtClean="0">
                <a:latin typeface="+mn-ea"/>
              </a:rPr>
              <a:t>회차에</a:t>
            </a:r>
            <a:r>
              <a:rPr lang="ko-KR" altLang="en-US" sz="1600" dirty="0" smtClean="0">
                <a:latin typeface="+mn-ea"/>
              </a:rPr>
              <a:t> 어느 모드에 </a:t>
            </a:r>
            <a:r>
              <a:rPr lang="ko-KR" altLang="en-US" sz="1600" smtClean="0">
                <a:latin typeface="+mn-ea"/>
              </a:rPr>
              <a:t>어떻게 배팅해서 결과가 어떻게 나왔었는지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smtClean="0">
                <a:latin typeface="+mn-ea"/>
              </a:rPr>
              <a:t>보여주며</a:t>
            </a:r>
            <a:r>
              <a:rPr lang="en-US" altLang="ko-KR" sz="1600" smtClean="0">
                <a:latin typeface="+mn-ea"/>
              </a:rPr>
              <a:t>,</a:t>
            </a:r>
          </a:p>
          <a:p>
            <a:r>
              <a:rPr lang="en-US" altLang="ko-KR" sz="1600" smtClean="0">
                <a:latin typeface="+mn-ea"/>
              </a:rPr>
              <a:t>20</a:t>
            </a:r>
            <a:r>
              <a:rPr lang="ko-KR" altLang="en-US" sz="1600" dirty="0" smtClean="0">
                <a:latin typeface="+mn-ea"/>
              </a:rPr>
              <a:t>개까지 기록된다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smtClean="0">
                <a:latin typeface="+mn-ea"/>
              </a:rPr>
              <a:t>※</a:t>
            </a:r>
            <a:r>
              <a:rPr lang="ko-KR" altLang="en-US" sz="1600" smtClean="0">
                <a:latin typeface="+mn-ea"/>
              </a:rPr>
              <a:t>연습모드는 </a:t>
            </a:r>
            <a:r>
              <a:rPr lang="ko-KR" altLang="en-US" sz="1600" dirty="0" smtClean="0">
                <a:latin typeface="+mn-ea"/>
              </a:rPr>
              <a:t>기록되지 않음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 smtClean="0">
                <a:latin typeface="+mn-ea"/>
              </a:rPr>
              <a:t>※ </a:t>
            </a:r>
            <a:r>
              <a:rPr lang="en-US" altLang="ko-KR" sz="1600">
                <a:latin typeface="+mn-ea"/>
              </a:rPr>
              <a:t>X</a:t>
            </a:r>
            <a:r>
              <a:rPr lang="ko-KR" altLang="en-US" sz="1600" dirty="0" smtClean="0">
                <a:latin typeface="+mn-ea"/>
              </a:rPr>
              <a:t>는 배팅하지 않았다는 의미이다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1344" y="3164772"/>
            <a:ext cx="520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2018.08.06     170910</a:t>
            </a:r>
            <a:r>
              <a:rPr lang="ko-KR" altLang="en-US" sz="1100" smtClean="0">
                <a:solidFill>
                  <a:schemeClr val="bg1"/>
                </a:solidFill>
                <a:latin typeface="+mn-ea"/>
              </a:rPr>
              <a:t>      싱글     </a:t>
            </a:r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S       F       </a:t>
            </a:r>
            <a:r>
              <a:rPr lang="en-US" altLang="ko-KR" sz="1100" smtClean="0">
                <a:solidFill>
                  <a:srgbClr val="FF0000"/>
                </a:solidFill>
                <a:latin typeface="+mn-ea"/>
              </a:rPr>
              <a:t>X </a:t>
            </a:r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      D             </a:t>
            </a:r>
            <a:r>
              <a:rPr lang="en-US" altLang="ko-KR" sz="11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100" dirty="0" err="1" smtClean="0">
                <a:solidFill>
                  <a:schemeClr val="bg1"/>
                </a:solidFill>
                <a:latin typeface="+mn-ea"/>
              </a:rPr>
              <a:t>루타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1343" y="3445632"/>
            <a:ext cx="520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2018.05.22     170909</a:t>
            </a:r>
            <a:r>
              <a:rPr lang="ko-KR" altLang="en-US" sz="1100" smtClean="0">
                <a:solidFill>
                  <a:schemeClr val="bg1"/>
                </a:solidFill>
                <a:latin typeface="+mn-ea"/>
              </a:rPr>
              <a:t>      싱글     </a:t>
            </a:r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S       F       </a:t>
            </a:r>
            <a:r>
              <a:rPr lang="en-US" altLang="ko-KR" sz="1100" smtClean="0">
                <a:solidFill>
                  <a:srgbClr val="FF0000"/>
                </a:solidFill>
                <a:latin typeface="+mn-ea"/>
              </a:rPr>
              <a:t>X </a:t>
            </a:r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      D             </a:t>
            </a:r>
            <a:r>
              <a:rPr lang="en-US" altLang="ko-KR" sz="11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100" dirty="0" err="1" smtClean="0">
                <a:solidFill>
                  <a:schemeClr val="bg1"/>
                </a:solidFill>
                <a:latin typeface="+mn-ea"/>
              </a:rPr>
              <a:t>루타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7251" y="2886000"/>
            <a:ext cx="520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2018.09.10     </a:t>
            </a:r>
            <a:r>
              <a:rPr lang="en-US" altLang="ko-KR" sz="1100" dirty="0" smtClean="0">
                <a:solidFill>
                  <a:schemeClr val="bg1"/>
                </a:solidFill>
                <a:latin typeface="+mn-ea"/>
              </a:rPr>
              <a:t>180910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      </a:t>
            </a:r>
            <a:r>
              <a:rPr lang="ko-KR" altLang="en-US" sz="1100" smtClean="0">
                <a:solidFill>
                  <a:schemeClr val="bg1"/>
                </a:solidFill>
                <a:latin typeface="+mn-ea"/>
              </a:rPr>
              <a:t>싱글     </a:t>
            </a:r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B       F       L       U              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홈런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1343" y="2607228"/>
            <a:ext cx="520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2018.09.20     182323</a:t>
            </a:r>
            <a:r>
              <a:rPr lang="ko-KR" altLang="en-US" sz="1100" smtClean="0">
                <a:solidFill>
                  <a:schemeClr val="bg1"/>
                </a:solidFill>
                <a:latin typeface="+mn-ea"/>
              </a:rPr>
              <a:t>      싱글     </a:t>
            </a:r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S       F       </a:t>
            </a:r>
            <a:r>
              <a:rPr lang="en-US" altLang="ko-KR" sz="1100" smtClean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       U             </a:t>
            </a:r>
            <a:r>
              <a:rPr lang="en-US" altLang="ko-KR" sz="1100" dirty="0" smtClean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100" dirty="0" err="1" smtClean="0">
                <a:solidFill>
                  <a:schemeClr val="bg1"/>
                </a:solidFill>
                <a:latin typeface="+mn-ea"/>
              </a:rPr>
              <a:t>루타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1343" y="2347706"/>
            <a:ext cx="520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2018.10.06     190910</a:t>
            </a:r>
            <a:r>
              <a:rPr lang="ko-KR" altLang="en-US" sz="1100" smtClean="0">
                <a:solidFill>
                  <a:schemeClr val="bg1"/>
                </a:solidFill>
                <a:latin typeface="+mn-ea"/>
              </a:rPr>
              <a:t>      싱글     </a:t>
            </a:r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B       F       </a:t>
            </a:r>
            <a:r>
              <a:rPr lang="en-US" altLang="ko-KR" sz="1100" smtClean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       U            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100" dirty="0" err="1" smtClean="0">
                <a:solidFill>
                  <a:schemeClr val="bg1"/>
                </a:solidFill>
                <a:latin typeface="+mn-ea"/>
              </a:rPr>
              <a:t>루타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909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6078828" y="1371698"/>
            <a:ext cx="6113170" cy="40280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0" y="1371699"/>
            <a:ext cx="6632620" cy="4028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5340" y="2425916"/>
            <a:ext cx="650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mtClean="0">
                <a:latin typeface="+mn-ea"/>
              </a:rPr>
              <a:t>[</a:t>
            </a:r>
            <a:r>
              <a:rPr lang="ko-KR" altLang="en-US" sz="4800" b="1" smtClean="0">
                <a:latin typeface="+mn-ea"/>
              </a:rPr>
              <a:t>로비 메뉴</a:t>
            </a:r>
            <a:r>
              <a:rPr lang="en-US" altLang="ko-KR" sz="4800" b="1" smtClean="0">
                <a:latin typeface="+mn-ea"/>
              </a:rPr>
              <a:t>]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565116" y="3389533"/>
            <a:ext cx="5061766" cy="115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4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2631" y="2525143"/>
            <a:ext cx="41379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err="1" smtClean="0">
                <a:latin typeface="+mn-ea"/>
              </a:rPr>
              <a:t>인게임</a:t>
            </a:r>
            <a:r>
              <a:rPr lang="ko-KR" altLang="en-US" sz="1600" dirty="0" smtClean="0">
                <a:latin typeface="+mn-ea"/>
              </a:rPr>
              <a:t> 사운드를 조절할 수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#BGM </a:t>
            </a:r>
            <a:r>
              <a:rPr lang="ko-KR" altLang="en-US" sz="1600" dirty="0" smtClean="0">
                <a:latin typeface="+mn-ea"/>
              </a:rPr>
              <a:t>사운드를 조절할 수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바를 움직여 </a:t>
            </a:r>
            <a:r>
              <a:rPr lang="en-US" altLang="ko-KR" sz="1600" dirty="0" smtClean="0">
                <a:latin typeface="+mn-ea"/>
              </a:rPr>
              <a:t>“0”</a:t>
            </a:r>
            <a:r>
              <a:rPr lang="ko-KR" altLang="en-US" sz="1600" dirty="0" smtClean="0">
                <a:latin typeface="+mn-ea"/>
              </a:rPr>
              <a:t>으로 설정하면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err="1" smtClean="0">
                <a:latin typeface="+mn-ea"/>
              </a:rPr>
              <a:t>음소거</a:t>
            </a:r>
            <a:r>
              <a:rPr lang="en-US" altLang="ko-KR" sz="1600" dirty="0" smtClean="0">
                <a:latin typeface="+mn-ea"/>
              </a:rPr>
              <a:t>]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#[</a:t>
            </a:r>
            <a:r>
              <a:rPr lang="ko-KR" altLang="en-US" sz="1600" dirty="0" smtClean="0">
                <a:latin typeface="+mn-ea"/>
              </a:rPr>
              <a:t>홈런 이펙트 보이지 않기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체크박스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47" y="1802169"/>
            <a:ext cx="5991225" cy="34984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+mn-ea"/>
              </a:rPr>
              <a:t>설 정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950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3896" t="7735" r="2480" b="5225"/>
          <a:stretch/>
        </p:blipFill>
        <p:spPr>
          <a:xfrm>
            <a:off x="1204232" y="1931225"/>
            <a:ext cx="6118400" cy="344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7719708" y="2735567"/>
            <a:ext cx="3845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로비에서 팝업 형태로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아이디</a:t>
            </a:r>
            <a:r>
              <a:rPr lang="en-US" altLang="ko-KR" sz="1600" dirty="0" smtClean="0">
                <a:latin typeface="+mn-ea"/>
              </a:rPr>
              <a:t>/ </a:t>
            </a:r>
            <a:r>
              <a:rPr lang="ko-KR" altLang="en-US" sz="1600" dirty="0" err="1" smtClean="0">
                <a:latin typeface="+mn-ea"/>
              </a:rPr>
              <a:t>보유볼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닉네임 </a:t>
            </a:r>
            <a:r>
              <a:rPr lang="en-US" altLang="ko-KR" sz="1600" dirty="0" smtClean="0">
                <a:latin typeface="+mn-ea"/>
              </a:rPr>
              <a:t>/ </a:t>
            </a:r>
            <a:r>
              <a:rPr lang="ko-KR" altLang="en-US" sz="1600" dirty="0" err="1" smtClean="0">
                <a:latin typeface="+mn-ea"/>
              </a:rPr>
              <a:t>보유다이아</a:t>
            </a:r>
            <a:r>
              <a:rPr lang="ko-KR" altLang="en-US" sz="1600" dirty="0" smtClean="0">
                <a:latin typeface="+mn-ea"/>
              </a:rPr>
              <a:t>   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</a:t>
            </a:r>
          </a:p>
          <a:p>
            <a:r>
              <a:rPr lang="en-US" altLang="ko-KR" sz="1600" dirty="0" smtClean="0">
                <a:latin typeface="+mn-ea"/>
              </a:rPr>
              <a:t>    Lv. / </a:t>
            </a:r>
            <a:r>
              <a:rPr lang="ko-KR" altLang="en-US" sz="1600" dirty="0" smtClean="0">
                <a:latin typeface="+mn-ea"/>
              </a:rPr>
              <a:t>경험치 퍼센트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등의 정보를 표기한다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+mn-ea"/>
              </a:rPr>
              <a:t>내 정보</a:t>
            </a:r>
            <a:endParaRPr lang="ko-KR" altLang="en-US" b="1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74794" t="53461" r="15757" b="29446"/>
          <a:stretch/>
        </p:blipFill>
        <p:spPr>
          <a:xfrm>
            <a:off x="4177234" y="2294679"/>
            <a:ext cx="1325217" cy="675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3315399" y="2251003"/>
            <a:ext cx="92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rgbClr val="00B0F0"/>
                </a:solidFill>
              </a:rPr>
              <a:t>아이디</a:t>
            </a:r>
            <a:endParaRPr lang="ko-KR" altLang="en-US" b="1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2475" y="2550901"/>
            <a:ext cx="46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rgbClr val="00B0F0"/>
                </a:solidFill>
              </a:rPr>
              <a:t>볼</a:t>
            </a:r>
            <a:endParaRPr lang="ko-KR" altLang="en-US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27750" y="387990"/>
            <a:ext cx="122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+mn-ea"/>
              </a:rPr>
              <a:t>Overview</a:t>
            </a:r>
            <a:endParaRPr lang="ko-KR" altLang="en-US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404" y="1443627"/>
            <a:ext cx="1219200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7" y="1548020"/>
            <a:ext cx="899633" cy="8996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1172226"/>
            <a:ext cx="669701" cy="6697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1666860"/>
            <a:ext cx="669701" cy="6697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2168193"/>
            <a:ext cx="669701" cy="6697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25" y="2662827"/>
            <a:ext cx="669701" cy="6697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2766" y="2459443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현금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737877" y="2459442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다이아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13" y="3921891"/>
            <a:ext cx="752342" cy="7523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26157" y="4674150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(</a:t>
            </a:r>
            <a:r>
              <a:rPr lang="ko-KR" altLang="en-US" sz="1200" smtClean="0"/>
              <a:t>볼</a:t>
            </a:r>
            <a:r>
              <a:rPr lang="en-US" altLang="ko-KR" sz="1200" smtClean="0"/>
              <a:t>)</a:t>
            </a:r>
            <a:endParaRPr lang="ko-KR" altLang="en-US" sz="120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953491" y="2169622"/>
            <a:ext cx="1504604" cy="1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570618" y="2875440"/>
            <a:ext cx="1725714" cy="144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039893" y="2818736"/>
            <a:ext cx="644199" cy="11816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45545" y="1904390"/>
            <a:ext cx="2270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r>
              <a:rPr lang="ko-KR" altLang="en-US" sz="1100" dirty="0" smtClean="0">
                <a:solidFill>
                  <a:srgbClr val="FF0000"/>
                </a:solidFill>
              </a:rPr>
              <a:t>다이아 </a:t>
            </a:r>
            <a:r>
              <a:rPr lang="en-US" altLang="ko-KR" sz="1100" dirty="0" smtClean="0">
                <a:solidFill>
                  <a:srgbClr val="FF0000"/>
                </a:solidFill>
              </a:rPr>
              <a:t>= \10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9243663">
            <a:off x="2220013" y="3339511"/>
            <a:ext cx="2270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볼</a:t>
            </a:r>
            <a:r>
              <a:rPr lang="ko-KR" altLang="en-US" sz="1100" dirty="0" smtClean="0">
                <a:solidFill>
                  <a:srgbClr val="FF0000"/>
                </a:solidFill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= 1</a:t>
            </a:r>
            <a:r>
              <a:rPr lang="ko-KR" altLang="en-US" sz="1100" dirty="0" smtClean="0">
                <a:solidFill>
                  <a:srgbClr val="FF0000"/>
                </a:solidFill>
              </a:rPr>
              <a:t>다이아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3667763">
            <a:off x="996133" y="3127538"/>
            <a:ext cx="897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미정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9735" y="5554290"/>
            <a:ext cx="1967097" cy="390698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게임 내 배팅</a:t>
            </a:r>
            <a:endParaRPr lang="ko-KR" altLang="en-US" sz="1400" b="1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2053520" y="5011966"/>
            <a:ext cx="9764" cy="44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64792" y="1263471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동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5992" y="1732920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659661" y="2239805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660861" y="2709254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티타늄 </a:t>
            </a:r>
            <a:r>
              <a:rPr lang="ko-KR" altLang="en-US" sz="1200" dirty="0" err="1" smtClean="0"/>
              <a:t>조각상자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689731" y="1460253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\10,000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90931" y="1929702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\100,000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84600" y="2436587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\250,000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85800" y="2906036"/>
            <a:ext cx="1674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\400,000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971" y="1265999"/>
            <a:ext cx="591182" cy="591182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405362" y="1200446"/>
            <a:ext cx="914400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326769" y="1828180"/>
            <a:ext cx="107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응원의 소리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9326769" y="2219307"/>
            <a:ext cx="1964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모든 상자에서 </a:t>
            </a:r>
            <a:r>
              <a:rPr lang="en-US" altLang="ko-KR" sz="1000" dirty="0" smtClean="0">
                <a:solidFill>
                  <a:srgbClr val="FF0000"/>
                </a:solidFill>
              </a:rPr>
              <a:t>0.3%</a:t>
            </a:r>
            <a:r>
              <a:rPr lang="ko-KR" altLang="en-US" sz="1000" dirty="0" smtClean="0">
                <a:solidFill>
                  <a:srgbClr val="FF0000"/>
                </a:solidFill>
              </a:rPr>
              <a:t>의 확률로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응원의 소리 아이템이 나온다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424793" y="2014030"/>
            <a:ext cx="584738" cy="1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7893715" y="1395403"/>
            <a:ext cx="1213880" cy="2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7081152" y="4032664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30" y="5181782"/>
            <a:ext cx="449915" cy="4464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64" y="4191223"/>
            <a:ext cx="530545" cy="44764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7081152" y="505015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7588486" y="4612905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A</a:t>
            </a:r>
            <a:endParaRPr lang="ko-KR" altLang="en-US" sz="12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588485" y="5592550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D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7918168" y="4612905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x4</a:t>
            </a:r>
            <a:endParaRPr lang="ko-KR" altLang="en-US" sz="1200" b="1" dirty="0"/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570118" y="2789053"/>
            <a:ext cx="19176" cy="244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98396" y="4048190"/>
            <a:ext cx="1504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조각 상자 중 조합이 안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되는 조각들을 </a:t>
            </a:r>
            <a:r>
              <a:rPr lang="en-US" altLang="ko-KR" sz="1000" dirty="0" smtClean="0">
                <a:solidFill>
                  <a:srgbClr val="FF0000"/>
                </a:solidFill>
              </a:rPr>
              <a:t>80%</a:t>
            </a:r>
            <a:r>
              <a:rPr lang="ko-KR" altLang="en-US" sz="1000" dirty="0" smtClean="0">
                <a:solidFill>
                  <a:srgbClr val="FF0000"/>
                </a:solidFill>
              </a:rPr>
              <a:t>로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적용해서 분해</a:t>
            </a:r>
            <a:r>
              <a:rPr lang="en-US" altLang="ko-KR" sz="1000" dirty="0" smtClean="0">
                <a:solidFill>
                  <a:srgbClr val="FF0000"/>
                </a:solidFill>
              </a:rPr>
              <a:t>!!</a:t>
            </a:r>
          </a:p>
          <a:p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예</a:t>
            </a:r>
            <a:r>
              <a:rPr lang="en-US" altLang="ko-KR" sz="1000" dirty="0" smtClean="0">
                <a:solidFill>
                  <a:srgbClr val="FF0000"/>
                </a:solidFill>
              </a:rPr>
              <a:t>) </a:t>
            </a:r>
            <a:r>
              <a:rPr lang="ko-KR" altLang="en-US" sz="1000" dirty="0" smtClean="0">
                <a:solidFill>
                  <a:srgbClr val="FF0000"/>
                </a:solidFill>
              </a:rPr>
              <a:t>티타늄 조각 상자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1</a:t>
            </a:r>
            <a:r>
              <a:rPr lang="ko-KR" altLang="en-US" sz="1000" dirty="0" smtClean="0">
                <a:solidFill>
                  <a:srgbClr val="FF0000"/>
                </a:solidFill>
              </a:rPr>
              <a:t>개가 </a:t>
            </a:r>
            <a:r>
              <a:rPr lang="en-US" altLang="ko-KR" sz="1000" dirty="0" smtClean="0">
                <a:solidFill>
                  <a:srgbClr val="FF0000"/>
                </a:solidFill>
              </a:rPr>
              <a:t>40</a:t>
            </a:r>
            <a:r>
              <a:rPr lang="ko-KR" altLang="en-US" sz="1000" dirty="0" smtClean="0">
                <a:solidFill>
                  <a:srgbClr val="FF0000"/>
                </a:solidFill>
              </a:rPr>
              <a:t>만원일 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분해하면 </a:t>
            </a:r>
            <a:r>
              <a:rPr lang="en-US" altLang="ko-KR" sz="1000" dirty="0" smtClean="0">
                <a:solidFill>
                  <a:srgbClr val="FF0000"/>
                </a:solidFill>
              </a:rPr>
              <a:t>32</a:t>
            </a:r>
            <a:r>
              <a:rPr lang="ko-KR" altLang="en-US" sz="1000" dirty="0" smtClean="0">
                <a:solidFill>
                  <a:srgbClr val="FF0000"/>
                </a:solidFill>
              </a:rPr>
              <a:t>만원 적용</a:t>
            </a:r>
            <a:r>
              <a:rPr lang="en-US" altLang="ko-KR" sz="1000" dirty="0" smtClean="0">
                <a:solidFill>
                  <a:srgbClr val="FF0000"/>
                </a:solidFill>
              </a:rPr>
              <a:t>!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013938" y="3029146"/>
            <a:ext cx="1800000" cy="180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9059588" y="3074152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700" y="3232711"/>
            <a:ext cx="530545" cy="44764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566922" y="3654393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A</a:t>
            </a:r>
            <a:endParaRPr lang="ko-KR" altLang="en-US" sz="1200" b="1" dirty="0"/>
          </a:p>
        </p:txBody>
      </p:sp>
      <p:sp>
        <p:nvSpPr>
          <p:cNvPr id="60" name="직사각형 59"/>
          <p:cNvSpPr/>
          <p:nvPr/>
        </p:nvSpPr>
        <p:spPr>
          <a:xfrm>
            <a:off x="9932785" y="3074152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97" y="3232711"/>
            <a:ext cx="530545" cy="44764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0440119" y="3654393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B</a:t>
            </a:r>
            <a:endParaRPr lang="ko-KR" altLang="en-US" sz="1200" b="1" dirty="0"/>
          </a:p>
        </p:txBody>
      </p:sp>
      <p:sp>
        <p:nvSpPr>
          <p:cNvPr id="63" name="직사각형 62"/>
          <p:cNvSpPr/>
          <p:nvPr/>
        </p:nvSpPr>
        <p:spPr>
          <a:xfrm>
            <a:off x="9059588" y="395549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700" y="4114052"/>
            <a:ext cx="530545" cy="44764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566922" y="4535734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endParaRPr lang="ko-KR" altLang="en-US" sz="1200" b="1" dirty="0"/>
          </a:p>
        </p:txBody>
      </p:sp>
      <p:sp>
        <p:nvSpPr>
          <p:cNvPr id="66" name="직사각형 65"/>
          <p:cNvSpPr/>
          <p:nvPr/>
        </p:nvSpPr>
        <p:spPr>
          <a:xfrm>
            <a:off x="9932785" y="395549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97" y="4114052"/>
            <a:ext cx="530545" cy="447648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0440119" y="4535734"/>
            <a:ext cx="41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D</a:t>
            </a:r>
            <a:endParaRPr lang="ko-KR" altLang="en-US" sz="12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10121121" y="4558452"/>
            <a:ext cx="434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5%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869687" y="3306226"/>
            <a:ext cx="12308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4</a:t>
            </a:r>
            <a:r>
              <a:rPr lang="ko-KR" altLang="en-US" sz="1000" dirty="0" smtClean="0">
                <a:solidFill>
                  <a:srgbClr val="FF0000"/>
                </a:solidFill>
              </a:rPr>
              <a:t>조각 중 확률이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아주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낮은 </a:t>
            </a:r>
            <a:r>
              <a:rPr lang="en-US" altLang="ko-KR" sz="1000" dirty="0" smtClean="0">
                <a:solidFill>
                  <a:srgbClr val="FF0000"/>
                </a:solidFill>
              </a:rPr>
              <a:t>1</a:t>
            </a:r>
            <a:r>
              <a:rPr lang="ko-KR" altLang="en-US" sz="1000" dirty="0" smtClean="0">
                <a:solidFill>
                  <a:srgbClr val="FF0000"/>
                </a:solidFill>
              </a:rPr>
              <a:t>개는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5%</a:t>
            </a:r>
            <a:r>
              <a:rPr lang="ko-KR" altLang="en-US" sz="1000" dirty="0" smtClean="0">
                <a:solidFill>
                  <a:srgbClr val="FF0000"/>
                </a:solidFill>
              </a:rPr>
              <a:t>의 확률로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나옴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 flipH="1">
            <a:off x="9107595" y="4949804"/>
            <a:ext cx="9764" cy="44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05230" y="551488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055" y="5670211"/>
            <a:ext cx="530545" cy="447648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9088266" y="5058870"/>
            <a:ext cx="564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조합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8967591" y="6366215"/>
            <a:ext cx="840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금헬멧</a:t>
            </a:r>
            <a:endParaRPr lang="ko-KR" altLang="en-US" sz="1200" dirty="0"/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9890861" y="5930519"/>
            <a:ext cx="790994" cy="1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0764058" y="5474563"/>
            <a:ext cx="831273" cy="831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883" y="5629891"/>
            <a:ext cx="530545" cy="447648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0004047" y="5611140"/>
            <a:ext cx="564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초월</a:t>
            </a:r>
            <a:endParaRPr lang="ko-KR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10647992" y="6366214"/>
            <a:ext cx="105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티타늄 헬멧</a:t>
            </a:r>
            <a:endParaRPr lang="ko-KR" altLang="en-US" sz="1200" dirty="0"/>
          </a:p>
        </p:txBody>
      </p:sp>
      <p:cxnSp>
        <p:nvCxnSpPr>
          <p:cNvPr id="84" name="직선 화살표 연결선 83"/>
          <p:cNvCxnSpPr/>
          <p:nvPr/>
        </p:nvCxnSpPr>
        <p:spPr>
          <a:xfrm flipH="1" flipV="1">
            <a:off x="2535301" y="4558452"/>
            <a:ext cx="4450005" cy="44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43118" y="4557557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분해</a:t>
            </a:r>
            <a:r>
              <a:rPr lang="en-US" altLang="ko-KR" sz="1200" dirty="0" smtClean="0"/>
              <a:t>(80%) </a:t>
            </a:r>
            <a:r>
              <a:rPr lang="ko-KR" altLang="en-US" sz="1200" dirty="0" smtClean="0"/>
              <a:t>→</a:t>
            </a:r>
            <a:r>
              <a:rPr lang="en-US" altLang="ko-KR" sz="1200" dirty="0" smtClean="0"/>
              <a:t> 1:0.8</a:t>
            </a:r>
            <a:endParaRPr lang="ko-KR" altLang="en-US" sz="1200" dirty="0"/>
          </a:p>
        </p:txBody>
      </p:sp>
      <p:sp>
        <p:nvSpPr>
          <p:cNvPr id="93" name="TextBox 92"/>
          <p:cNvSpPr txBox="1"/>
          <p:nvPr/>
        </p:nvSpPr>
        <p:spPr>
          <a:xfrm>
            <a:off x="3710712" y="5404982"/>
            <a:ext cx="1718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다이아로 구매 가능한 것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712346" y="5381252"/>
            <a:ext cx="1654110" cy="10684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3705981" y="5682691"/>
            <a:ext cx="1718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①랜덤 다이아 상자</a:t>
            </a:r>
            <a:endParaRPr lang="en-US" altLang="ko-KR" sz="1000" dirty="0" smtClean="0"/>
          </a:p>
          <a:p>
            <a:r>
              <a:rPr lang="ko-KR" altLang="en-US" sz="1000" dirty="0" smtClean="0"/>
              <a:t>②조합 주문서</a:t>
            </a:r>
            <a:endParaRPr lang="en-US" altLang="ko-KR" sz="1000" dirty="0" smtClean="0"/>
          </a:p>
          <a:p>
            <a:r>
              <a:rPr lang="ko-KR" altLang="en-US" sz="1000" dirty="0" smtClean="0"/>
              <a:t>③초월 주문서</a:t>
            </a:r>
            <a:endParaRPr lang="en-US" altLang="ko-KR" sz="1000" dirty="0" smtClean="0"/>
          </a:p>
          <a:p>
            <a:r>
              <a:rPr lang="ko-KR" altLang="en-US" sz="1000" dirty="0" smtClean="0"/>
              <a:t>④닉네임 </a:t>
            </a:r>
            <a:r>
              <a:rPr lang="ko-KR" altLang="en-US" sz="1000" dirty="0" err="1" smtClean="0"/>
              <a:t>변경권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23402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076" y="449874"/>
            <a:ext cx="1258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</a:rPr>
              <a:t>연습모드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27750" y="387990"/>
            <a:ext cx="122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latin typeface="+mn-ea"/>
              </a:rPr>
              <a:t>Overview</a:t>
            </a:r>
            <a:endParaRPr lang="ko-KR" altLang="en-US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95" y="1681025"/>
            <a:ext cx="407450" cy="407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4" y="1655125"/>
            <a:ext cx="407450" cy="407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253" y="1674184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: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84464" y="1674184"/>
            <a:ext cx="79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1 : 10 </a:t>
            </a:r>
            <a:r>
              <a:rPr lang="ko-KR" altLang="en-US" sz="1100" b="1" dirty="0" smtClean="0">
                <a:solidFill>
                  <a:srgbClr val="C00000"/>
                </a:solidFill>
              </a:rPr>
              <a:t>→ 다이아로 상자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, </a:t>
            </a:r>
            <a:r>
              <a:rPr lang="ko-KR" altLang="en-US" sz="1100" b="1" dirty="0" smtClean="0">
                <a:solidFill>
                  <a:srgbClr val="C00000"/>
                </a:solidFill>
              </a:rPr>
              <a:t>주문서 등 구매한다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.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8"/>
          <a:stretch/>
        </p:blipFill>
        <p:spPr>
          <a:xfrm>
            <a:off x="1477920" y="2509043"/>
            <a:ext cx="314400" cy="2863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4" y="2448508"/>
            <a:ext cx="407450" cy="4074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8253" y="2448508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: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84465" y="2448508"/>
            <a:ext cx="461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= 1 : 1 </a:t>
            </a:r>
            <a:r>
              <a:rPr lang="ko-KR" altLang="en-US" sz="1100" b="1" dirty="0">
                <a:solidFill>
                  <a:srgbClr val="C00000"/>
                </a:solidFill>
              </a:rPr>
              <a:t>→ </a:t>
            </a:r>
            <a:r>
              <a:rPr lang="ko-KR" altLang="en-US" sz="1100" b="1" dirty="0" smtClean="0">
                <a:solidFill>
                  <a:srgbClr val="C00000"/>
                </a:solidFill>
              </a:rPr>
              <a:t>볼로 배팅한다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9905" y="1704961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①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7828" y="2484104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②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17828" y="3263247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③</a:t>
            </a:r>
            <a:endParaRPr lang="ko-KR" altLang="en-US" sz="1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4" y="3260950"/>
            <a:ext cx="396257" cy="3962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35626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20" y="3260950"/>
            <a:ext cx="353341" cy="3533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78" y="3246435"/>
            <a:ext cx="410772" cy="4107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38845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542064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511" y="3252027"/>
            <a:ext cx="433630" cy="43363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11954" y="3274412"/>
            <a:ext cx="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→</a:t>
            </a:r>
            <a:endParaRPr lang="ko-KR" altLang="en-US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01" y="3252027"/>
            <a:ext cx="433630" cy="43363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192509" y="3284176"/>
            <a:ext cx="7711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상자에서 조각이 등장하면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조각을 합성하여 의상 만들고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의상을 초월하여 다음 등급의 의상 획득</a:t>
            </a:r>
            <a:r>
              <a:rPr lang="en-US" altLang="ko-KR" sz="1100" dirty="0" smtClean="0"/>
              <a:t>!  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1" y="4537156"/>
            <a:ext cx="712741" cy="71274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9904" y="4777936"/>
            <a:ext cx="28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④</a:t>
            </a:r>
            <a:endParaRPr lang="ko-KR" altLang="en-US" sz="14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8"/>
          <a:stretch/>
        </p:blipFill>
        <p:spPr>
          <a:xfrm>
            <a:off x="2683380" y="4660949"/>
            <a:ext cx="612676" cy="558073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>
            <a:off x="1477920" y="4939985"/>
            <a:ext cx="1086979" cy="1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51848" y="4649523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분해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877887" y="4537156"/>
            <a:ext cx="5245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※</a:t>
            </a:r>
            <a:r>
              <a:rPr lang="ko-KR" altLang="en-US" sz="1200" b="1" dirty="0" smtClean="0"/>
              <a:t>조각을 분해하면 볼이 되는데 </a:t>
            </a:r>
            <a:r>
              <a:rPr lang="en-US" altLang="ko-KR" sz="1200" b="1" dirty="0" smtClean="0"/>
              <a:t>1:0.8</a:t>
            </a:r>
            <a:r>
              <a:rPr lang="ko-KR" altLang="en-US" sz="1200" b="1" dirty="0" smtClean="0"/>
              <a:t>의 비율로 바뀐다</a:t>
            </a:r>
            <a:r>
              <a:rPr lang="en-US" altLang="ko-KR" sz="1200" b="1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동 조각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실제가격 </a:t>
            </a:r>
            <a:r>
              <a:rPr lang="en-US" altLang="ko-KR" sz="1200" dirty="0" smtClean="0"/>
              <a:t>1,000</a:t>
            </a:r>
            <a:r>
              <a:rPr lang="ko-KR" altLang="en-US" sz="1200" dirty="0" smtClean="0"/>
              <a:t>다이아 → 분해 시 </a:t>
            </a:r>
            <a:r>
              <a:rPr lang="en-US" altLang="ko-KR" sz="1200" dirty="0" smtClean="0"/>
              <a:t>800</a:t>
            </a:r>
            <a:r>
              <a:rPr lang="ko-KR" altLang="en-US" sz="1200" dirty="0" smtClean="0"/>
              <a:t>볼</a:t>
            </a:r>
            <a:endParaRPr lang="en-US" altLang="ko-KR" sz="1200" dirty="0" smtClean="0"/>
          </a:p>
          <a:p>
            <a:r>
              <a:rPr lang="ko-KR" altLang="en-US" sz="1200" dirty="0" smtClean="0"/>
              <a:t>은 </a:t>
            </a:r>
            <a:r>
              <a:rPr lang="ko-KR" altLang="en-US" sz="1200" dirty="0"/>
              <a:t>조각 </a:t>
            </a:r>
            <a:r>
              <a:rPr lang="en-US" altLang="ko-KR" sz="1200" dirty="0"/>
              <a:t>: </a:t>
            </a:r>
            <a:r>
              <a:rPr lang="ko-KR" altLang="en-US" sz="1200" dirty="0"/>
              <a:t>실제가격 </a:t>
            </a:r>
            <a:r>
              <a:rPr lang="en-US" altLang="ko-KR" sz="1200" dirty="0" smtClean="0"/>
              <a:t>10,000</a:t>
            </a:r>
            <a:r>
              <a:rPr lang="ko-KR" altLang="en-US" sz="1200" dirty="0"/>
              <a:t>다이아 → 분해 시 </a:t>
            </a:r>
            <a:r>
              <a:rPr lang="en-US" altLang="ko-KR" sz="1200" dirty="0" smtClean="0"/>
              <a:t>8,000</a:t>
            </a:r>
            <a:r>
              <a:rPr lang="ko-KR" altLang="en-US" sz="1200" dirty="0"/>
              <a:t>볼</a:t>
            </a:r>
            <a:endParaRPr lang="en-US" altLang="ko-KR" sz="1200" dirty="0"/>
          </a:p>
          <a:p>
            <a:r>
              <a:rPr lang="ko-KR" altLang="en-US" sz="1200" dirty="0" smtClean="0"/>
              <a:t>금 </a:t>
            </a:r>
            <a:r>
              <a:rPr lang="ko-KR" altLang="en-US" sz="1200" dirty="0"/>
              <a:t>조각 </a:t>
            </a:r>
            <a:r>
              <a:rPr lang="en-US" altLang="ko-KR" sz="1200" dirty="0"/>
              <a:t>: </a:t>
            </a:r>
            <a:r>
              <a:rPr lang="ko-KR" altLang="en-US" sz="1200" dirty="0"/>
              <a:t>실제가격 </a:t>
            </a:r>
            <a:r>
              <a:rPr lang="en-US" altLang="ko-KR" sz="1200" dirty="0" smtClean="0"/>
              <a:t>25,000</a:t>
            </a:r>
            <a:r>
              <a:rPr lang="ko-KR" altLang="en-US" sz="1200" dirty="0"/>
              <a:t>다이아 → 분해 시 </a:t>
            </a:r>
            <a:r>
              <a:rPr lang="en-US" altLang="ko-KR" sz="1200" dirty="0" smtClean="0"/>
              <a:t>20,000</a:t>
            </a:r>
            <a:r>
              <a:rPr lang="ko-KR" altLang="en-US" sz="1200" dirty="0"/>
              <a:t>볼</a:t>
            </a:r>
            <a:endParaRPr lang="en-US" altLang="ko-KR" sz="1200" dirty="0"/>
          </a:p>
          <a:p>
            <a:r>
              <a:rPr lang="ko-KR" altLang="en-US" sz="1200" dirty="0" smtClean="0"/>
              <a:t>티타늄 </a:t>
            </a:r>
            <a:r>
              <a:rPr lang="ko-KR" altLang="en-US" sz="1200" dirty="0"/>
              <a:t>조각 </a:t>
            </a:r>
            <a:r>
              <a:rPr lang="en-US" altLang="ko-KR" sz="1200" dirty="0"/>
              <a:t>: </a:t>
            </a:r>
            <a:r>
              <a:rPr lang="ko-KR" altLang="en-US" sz="1200" dirty="0"/>
              <a:t>실제가격 </a:t>
            </a:r>
            <a:r>
              <a:rPr lang="en-US" altLang="ko-KR" sz="1200" dirty="0" smtClean="0"/>
              <a:t>40,000</a:t>
            </a:r>
            <a:r>
              <a:rPr lang="ko-KR" altLang="en-US" sz="1200" dirty="0"/>
              <a:t>다이아 → 분해 시 </a:t>
            </a:r>
            <a:r>
              <a:rPr lang="en-US" altLang="ko-KR" sz="1200" dirty="0" smtClean="0"/>
              <a:t>32,000</a:t>
            </a:r>
            <a:r>
              <a:rPr lang="ko-KR" altLang="en-US" sz="1200" dirty="0" smtClean="0"/>
              <a:t>볼</a:t>
            </a:r>
            <a:endParaRPr lang="en-US" altLang="ko-KR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167744" y="4979629"/>
            <a:ext cx="1674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(80%)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9941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6078828" y="1371698"/>
            <a:ext cx="6113170" cy="40280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0" y="1371699"/>
            <a:ext cx="6632620" cy="4028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5340" y="2425916"/>
            <a:ext cx="650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mtClean="0">
                <a:latin typeface="+mn-ea"/>
              </a:rPr>
              <a:t>[</a:t>
            </a:r>
            <a:r>
              <a:rPr lang="ko-KR" altLang="en-US" sz="4800" b="1" smtClean="0">
                <a:latin typeface="+mn-ea"/>
              </a:rPr>
              <a:t>로그인</a:t>
            </a:r>
            <a:r>
              <a:rPr lang="en-US" altLang="ko-KR" sz="4800" b="1" smtClean="0">
                <a:latin typeface="+mn-ea"/>
              </a:rPr>
              <a:t>] </a:t>
            </a:r>
            <a:r>
              <a:rPr lang="ko-KR" altLang="en-US" sz="4800" b="1" smtClean="0">
                <a:latin typeface="+mn-ea"/>
              </a:rPr>
              <a:t>경우의 수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565116" y="3389533"/>
            <a:ext cx="5061766" cy="115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6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6078828" y="1371698"/>
            <a:ext cx="6113170" cy="40280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b="22288"/>
          <a:stretch/>
        </p:blipFill>
        <p:spPr>
          <a:xfrm>
            <a:off x="0" y="1371699"/>
            <a:ext cx="6632620" cy="4028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5339" y="2600904"/>
            <a:ext cx="6501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mtClean="0">
                <a:latin typeface="+mn-ea"/>
              </a:rPr>
              <a:t>기획변경으로 인해</a:t>
            </a:r>
            <a:endParaRPr lang="en-US" altLang="ko-KR" sz="4800" b="1" smtClean="0">
              <a:latin typeface="+mn-ea"/>
            </a:endParaRPr>
          </a:p>
          <a:p>
            <a:pPr algn="ctr"/>
            <a:r>
              <a:rPr lang="ko-KR" altLang="en-US" sz="4800" b="1" smtClean="0">
                <a:latin typeface="+mn-ea"/>
              </a:rPr>
              <a:t>삭제된 내용</a:t>
            </a:r>
            <a:endParaRPr lang="ko-KR" altLang="en-US" sz="4800" b="1" dirty="0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565116" y="3389533"/>
            <a:ext cx="5061766" cy="115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95387" y="260575"/>
            <a:ext cx="5079153" cy="638522"/>
            <a:chOff x="191193" y="1116252"/>
            <a:chExt cx="5079153" cy="63852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1173" r="88510" b="83991"/>
            <a:stretch/>
          </p:blipFill>
          <p:spPr>
            <a:xfrm>
              <a:off x="191193" y="1116252"/>
              <a:ext cx="731596" cy="63852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 l="11372" r="27315" b="83991"/>
            <a:stretch/>
          </p:blipFill>
          <p:spPr>
            <a:xfrm>
              <a:off x="922789" y="1116252"/>
              <a:ext cx="4347557" cy="638522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08" y="1385421"/>
            <a:ext cx="4096224" cy="224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08" y="3876951"/>
            <a:ext cx="4096224" cy="224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806697" y="1935493"/>
            <a:ext cx="57585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시작 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가운데 </a:t>
            </a:r>
            <a:r>
              <a:rPr lang="en-US" altLang="ko-KR" sz="1600" dirty="0" smtClean="0">
                <a:latin typeface="+mn-ea"/>
              </a:rPr>
              <a:t>[Ready] </a:t>
            </a:r>
            <a:r>
              <a:rPr lang="ko-KR" altLang="en-US" sz="1600" dirty="0" smtClean="0">
                <a:latin typeface="+mn-ea"/>
              </a:rPr>
              <a:t>문구 출현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약 </a:t>
            </a:r>
            <a:r>
              <a:rPr lang="en-US" altLang="ko-KR" sz="1600" dirty="0" smtClean="0">
                <a:latin typeface="+mn-ea"/>
              </a:rPr>
              <a:t>1</a:t>
            </a:r>
            <a:r>
              <a:rPr lang="ko-KR" altLang="en-US" sz="1600" dirty="0" smtClean="0">
                <a:latin typeface="+mn-ea"/>
              </a:rPr>
              <a:t>초 후</a:t>
            </a:r>
            <a:r>
              <a:rPr lang="en-US" altLang="ko-KR" sz="1600" dirty="0" smtClean="0">
                <a:latin typeface="+mn-ea"/>
              </a:rPr>
              <a:t>, [Ready] </a:t>
            </a:r>
            <a:r>
              <a:rPr lang="ko-KR" altLang="en-US" sz="1600" dirty="0" smtClean="0">
                <a:latin typeface="+mn-ea"/>
              </a:rPr>
              <a:t>문구 사라지고 캐릭터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타자</a:t>
            </a:r>
            <a:r>
              <a:rPr lang="en-US" altLang="ko-KR" sz="1600" dirty="0" smtClean="0">
                <a:latin typeface="+mn-ea"/>
              </a:rPr>
              <a:t>,</a:t>
            </a:r>
            <a:r>
              <a:rPr lang="ko-KR" altLang="en-US" sz="1600" dirty="0" smtClean="0">
                <a:latin typeface="+mn-ea"/>
              </a:rPr>
              <a:t>투수</a:t>
            </a:r>
            <a:r>
              <a:rPr lang="en-US" altLang="ko-KR" sz="1600" dirty="0" smtClean="0">
                <a:latin typeface="+mn-ea"/>
              </a:rPr>
              <a:t>)</a:t>
            </a:r>
            <a:r>
              <a:rPr lang="ko-KR" altLang="en-US" sz="1600" dirty="0" smtClean="0">
                <a:latin typeface="+mn-ea"/>
              </a:rPr>
              <a:t> 등장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상단 우측 → 타이머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하단 우측 →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나가기</a:t>
            </a:r>
            <a:r>
              <a:rPr lang="en-US" altLang="ko-KR" sz="1600" dirty="0" smtClean="0">
                <a:latin typeface="+mn-ea"/>
              </a:rPr>
              <a:t>]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중간 좌측 → 배팅 구역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스트라이크 </a:t>
            </a:r>
            <a:r>
              <a:rPr lang="en-US" altLang="ko-KR" sz="1600" dirty="0" smtClean="0">
                <a:latin typeface="+mn-ea"/>
              </a:rPr>
              <a:t>/ </a:t>
            </a:r>
            <a:r>
              <a:rPr lang="ko-KR" altLang="en-US" sz="1600" dirty="0" smtClean="0">
                <a:latin typeface="+mn-ea"/>
              </a:rPr>
              <a:t>볼          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배팅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smtClean="0">
                <a:latin typeface="+mn-ea"/>
              </a:rPr>
              <a:t>버튼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직구 </a:t>
            </a:r>
            <a:r>
              <a:rPr lang="en-US" altLang="ko-KR" sz="1600" dirty="0" smtClean="0">
                <a:latin typeface="+mn-ea"/>
              </a:rPr>
              <a:t>/ </a:t>
            </a:r>
            <a:r>
              <a:rPr lang="ko-KR" altLang="en-US" sz="1600" dirty="0" smtClean="0">
                <a:latin typeface="+mn-ea"/>
              </a:rPr>
              <a:t>변화구             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자동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err="1" smtClean="0">
                <a:latin typeface="+mn-ea"/>
              </a:rPr>
              <a:t>체크버튼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    상 </a:t>
            </a:r>
            <a:r>
              <a:rPr lang="en-US" altLang="ko-KR" sz="1600" dirty="0" smtClean="0">
                <a:latin typeface="+mn-ea"/>
              </a:rPr>
              <a:t>/ </a:t>
            </a:r>
            <a:r>
              <a:rPr lang="ko-KR" altLang="en-US" sz="1600" dirty="0" smtClean="0">
                <a:latin typeface="+mn-ea"/>
              </a:rPr>
              <a:t>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>
                <a:latin typeface="+mn-ea"/>
              </a:rPr>
              <a:t>좌 </a:t>
            </a:r>
            <a:r>
              <a:rPr lang="en-US" altLang="ko-KR" sz="1600" dirty="0">
                <a:latin typeface="+mn-ea"/>
              </a:rPr>
              <a:t>/ </a:t>
            </a:r>
            <a:r>
              <a:rPr lang="ko-KR" altLang="en-US" sz="1600" dirty="0" smtClean="0">
                <a:latin typeface="+mn-ea"/>
              </a:rPr>
              <a:t>우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730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2"/>
          <a:stretch/>
        </p:blipFill>
        <p:spPr>
          <a:xfrm>
            <a:off x="293252" y="365761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23076" y="500368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atin typeface="+mn-ea"/>
              </a:rPr>
              <a:t>싱글모드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9417" y="2020752"/>
            <a:ext cx="6509773" cy="3303496"/>
            <a:chOff x="2983484" y="1934125"/>
            <a:chExt cx="6509773" cy="3303496"/>
          </a:xfrm>
        </p:grpSpPr>
        <p:grpSp>
          <p:nvGrpSpPr>
            <p:cNvPr id="13" name="그룹 12"/>
            <p:cNvGrpSpPr/>
            <p:nvPr/>
          </p:nvGrpSpPr>
          <p:grpSpPr>
            <a:xfrm>
              <a:off x="2983484" y="1934125"/>
              <a:ext cx="6509773" cy="3303496"/>
              <a:chOff x="1145059" y="2077024"/>
              <a:chExt cx="6509773" cy="3303496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3"/>
              <a:srcRect r="97027"/>
              <a:stretch/>
            </p:blipFill>
            <p:spPr>
              <a:xfrm>
                <a:off x="1145059" y="2077024"/>
                <a:ext cx="179043" cy="33034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8" name="그룹 7"/>
              <p:cNvGrpSpPr/>
              <p:nvPr/>
            </p:nvGrpSpPr>
            <p:grpSpPr>
              <a:xfrm>
                <a:off x="1285602" y="2077024"/>
                <a:ext cx="6369230" cy="3303496"/>
                <a:chOff x="1401107" y="2250280"/>
                <a:chExt cx="6369230" cy="3303496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47614" y="2250280"/>
                  <a:ext cx="6022723" cy="33034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97027"/>
                <a:stretch/>
              </p:blipFill>
              <p:spPr>
                <a:xfrm>
                  <a:off x="1568571" y="2250280"/>
                  <a:ext cx="179043" cy="33034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97027"/>
                <a:stretch/>
              </p:blipFill>
              <p:spPr>
                <a:xfrm>
                  <a:off x="1401107" y="2250280"/>
                  <a:ext cx="179043" cy="33034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grpSp>
          <p:nvGrpSpPr>
            <p:cNvPr id="11" name="그룹 10"/>
            <p:cNvGrpSpPr/>
            <p:nvPr/>
          </p:nvGrpSpPr>
          <p:grpSpPr>
            <a:xfrm>
              <a:off x="3085526" y="3459968"/>
              <a:ext cx="602553" cy="461665"/>
              <a:chOff x="2986721" y="831090"/>
              <a:chExt cx="602553" cy="55861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992"/>
              <a:stretch/>
            </p:blipFill>
            <p:spPr>
              <a:xfrm>
                <a:off x="2986721" y="849984"/>
                <a:ext cx="602553" cy="28579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986721" y="831090"/>
                <a:ext cx="602553" cy="558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보관함</a:t>
                </a:r>
                <a:endParaRPr lang="ko-KR" altLang="en-US" sz="1200" dirty="0">
                  <a:latin typeface="+mn-ea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085526" y="3766373"/>
              <a:ext cx="602553" cy="461665"/>
              <a:chOff x="2986721" y="831090"/>
              <a:chExt cx="602553" cy="558616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992"/>
              <a:stretch/>
            </p:blipFill>
            <p:spPr>
              <a:xfrm>
                <a:off x="2986721" y="849984"/>
                <a:ext cx="602553" cy="28579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86721" y="831090"/>
                <a:ext cx="602553" cy="558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보관함</a:t>
                </a:r>
                <a:endParaRPr lang="ko-KR" altLang="en-US" sz="1200" dirty="0">
                  <a:latin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3085526" y="4045223"/>
              <a:ext cx="602553" cy="461665"/>
              <a:chOff x="2986721" y="831090"/>
              <a:chExt cx="602553" cy="55861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992"/>
              <a:stretch/>
            </p:blipFill>
            <p:spPr>
              <a:xfrm>
                <a:off x="2986721" y="849984"/>
                <a:ext cx="602553" cy="28579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986721" y="831090"/>
                <a:ext cx="602553" cy="558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보관함</a:t>
                </a:r>
                <a:endParaRPr lang="ko-KR" altLang="en-US" sz="1200" dirty="0">
                  <a:latin typeface="+mn-ea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3085526" y="4351628"/>
              <a:ext cx="602553" cy="461665"/>
              <a:chOff x="2986721" y="831090"/>
              <a:chExt cx="602553" cy="558616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992"/>
              <a:stretch/>
            </p:blipFill>
            <p:spPr>
              <a:xfrm>
                <a:off x="2986721" y="849984"/>
                <a:ext cx="602553" cy="28579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2986721" y="831090"/>
                <a:ext cx="602553" cy="558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보관함</a:t>
                </a:r>
                <a:endParaRPr lang="ko-KR" altLang="en-US" sz="1200" dirty="0">
                  <a:latin typeface="+mn-ea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7315998" y="1768231"/>
            <a:ext cx="487600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err="1" smtClean="0">
                <a:latin typeface="+mn-ea"/>
              </a:rPr>
              <a:t>싱글모드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는 좌측과 같다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err="1" smtClean="0">
                <a:latin typeface="+mn-ea"/>
              </a:rPr>
              <a:t>싱글모드가</a:t>
            </a:r>
            <a:r>
              <a:rPr lang="ko-KR" altLang="en-US" sz="1600" dirty="0" smtClean="0">
                <a:latin typeface="+mn-ea"/>
              </a:rPr>
              <a:t> 연습모드와 다른 점은 배팅 선택지의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옆에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보관함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버튼이 있는 것이다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-[</a:t>
            </a:r>
            <a:r>
              <a:rPr lang="ko-KR" altLang="en-US" sz="1600" dirty="0" smtClean="0">
                <a:latin typeface="+mn-ea"/>
              </a:rPr>
              <a:t>보관함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smtClean="0">
                <a:latin typeface="+mn-ea"/>
              </a:rPr>
              <a:t>은 배팅할 조각을 고르는 버튼이다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자동 루틴 추가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※ </a:t>
            </a:r>
            <a:r>
              <a:rPr lang="ko-KR" altLang="en-US" sz="1600" dirty="0" smtClean="0">
                <a:latin typeface="+mn-ea"/>
              </a:rPr>
              <a:t>선택지 버튼 설명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S = Strike </a:t>
            </a:r>
            <a:r>
              <a:rPr lang="ko-KR" altLang="en-US" sz="1600" dirty="0" smtClean="0">
                <a:latin typeface="+mn-ea"/>
              </a:rPr>
              <a:t>스트라이크 </a:t>
            </a:r>
            <a:r>
              <a:rPr lang="en-US" altLang="ko-KR" sz="1600" dirty="0" smtClean="0">
                <a:latin typeface="+mn-ea"/>
              </a:rPr>
              <a:t>/ B = Ball </a:t>
            </a:r>
            <a:r>
              <a:rPr lang="ko-KR" altLang="en-US" sz="1600" dirty="0" smtClean="0">
                <a:latin typeface="+mn-ea"/>
              </a:rPr>
              <a:t>볼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F = Fast </a:t>
            </a:r>
            <a:r>
              <a:rPr lang="ko-KR" altLang="en-US" sz="1600" dirty="0" smtClean="0">
                <a:latin typeface="+mn-ea"/>
              </a:rPr>
              <a:t>직구 </a:t>
            </a:r>
            <a:r>
              <a:rPr lang="en-US" altLang="ko-KR" sz="1600" dirty="0" smtClean="0">
                <a:latin typeface="+mn-ea"/>
              </a:rPr>
              <a:t>/ C = Curve </a:t>
            </a:r>
            <a:r>
              <a:rPr lang="ko-KR" altLang="en-US" sz="1600" dirty="0" smtClean="0">
                <a:latin typeface="+mn-ea"/>
              </a:rPr>
              <a:t>변화구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L = Left </a:t>
            </a:r>
            <a:r>
              <a:rPr lang="ko-KR" altLang="en-US" sz="1600" dirty="0" smtClean="0">
                <a:latin typeface="+mn-ea"/>
              </a:rPr>
              <a:t>좌 </a:t>
            </a:r>
            <a:r>
              <a:rPr lang="en-US" altLang="ko-KR" sz="1600" dirty="0" smtClean="0">
                <a:latin typeface="+mn-ea"/>
              </a:rPr>
              <a:t>/ R = Right </a:t>
            </a:r>
            <a:r>
              <a:rPr lang="ko-KR" altLang="en-US" sz="1600" dirty="0" smtClean="0">
                <a:latin typeface="+mn-ea"/>
              </a:rPr>
              <a:t>우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U = Up </a:t>
            </a:r>
            <a:r>
              <a:rPr lang="ko-KR" altLang="en-US" sz="1600" dirty="0" smtClean="0">
                <a:latin typeface="+mn-ea"/>
              </a:rPr>
              <a:t>상 </a:t>
            </a:r>
            <a:r>
              <a:rPr lang="en-US" altLang="ko-KR" sz="1600" dirty="0" smtClean="0">
                <a:latin typeface="+mn-ea"/>
              </a:rPr>
              <a:t>/ D = Down </a:t>
            </a:r>
            <a:r>
              <a:rPr lang="ko-KR" altLang="en-US" sz="1600" dirty="0" smtClean="0">
                <a:latin typeface="+mn-ea"/>
              </a:rPr>
              <a:t>하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1185" y="1503833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+mn-ea"/>
              </a:rPr>
              <a:t>[</a:t>
            </a:r>
            <a:r>
              <a:rPr lang="ko-KR" altLang="en-US" dirty="0" err="1" smtClean="0">
                <a:latin typeface="+mn-ea"/>
              </a:rPr>
              <a:t>인게임</a:t>
            </a:r>
            <a:r>
              <a:rPr lang="en-US" altLang="ko-KR" dirty="0" smtClean="0">
                <a:latin typeface="+mn-ea"/>
              </a:rPr>
              <a:t>]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874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2"/>
          <a:stretch/>
        </p:blipFill>
        <p:spPr>
          <a:xfrm>
            <a:off x="293252" y="365761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23076" y="485028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+mn-ea"/>
              </a:rPr>
              <a:t>싱글모드</a:t>
            </a:r>
            <a:endParaRPr lang="ko-KR" altLang="en-US" dirty="0"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9417" y="2020752"/>
            <a:ext cx="6509773" cy="3303496"/>
            <a:chOff x="2983484" y="1934125"/>
            <a:chExt cx="6509773" cy="3303496"/>
          </a:xfrm>
        </p:grpSpPr>
        <p:grpSp>
          <p:nvGrpSpPr>
            <p:cNvPr id="13" name="그룹 12"/>
            <p:cNvGrpSpPr/>
            <p:nvPr/>
          </p:nvGrpSpPr>
          <p:grpSpPr>
            <a:xfrm>
              <a:off x="2983484" y="1934125"/>
              <a:ext cx="6509773" cy="3303496"/>
              <a:chOff x="1145059" y="2077024"/>
              <a:chExt cx="6509773" cy="3303496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3"/>
              <a:srcRect r="97027"/>
              <a:stretch/>
            </p:blipFill>
            <p:spPr>
              <a:xfrm>
                <a:off x="1145059" y="2077024"/>
                <a:ext cx="179043" cy="33034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8" name="그룹 7"/>
              <p:cNvGrpSpPr/>
              <p:nvPr/>
            </p:nvGrpSpPr>
            <p:grpSpPr>
              <a:xfrm>
                <a:off x="1285602" y="2077024"/>
                <a:ext cx="6369230" cy="3303496"/>
                <a:chOff x="1401107" y="2250280"/>
                <a:chExt cx="6369230" cy="3303496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47614" y="2250280"/>
                  <a:ext cx="6022723" cy="33034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97027"/>
                <a:stretch/>
              </p:blipFill>
              <p:spPr>
                <a:xfrm>
                  <a:off x="1568571" y="2250280"/>
                  <a:ext cx="179043" cy="33034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97027"/>
                <a:stretch/>
              </p:blipFill>
              <p:spPr>
                <a:xfrm>
                  <a:off x="1401107" y="2250280"/>
                  <a:ext cx="179043" cy="33034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grpSp>
          <p:nvGrpSpPr>
            <p:cNvPr id="11" name="그룹 10"/>
            <p:cNvGrpSpPr/>
            <p:nvPr/>
          </p:nvGrpSpPr>
          <p:grpSpPr>
            <a:xfrm>
              <a:off x="3085526" y="3459968"/>
              <a:ext cx="602553" cy="461665"/>
              <a:chOff x="2986721" y="831090"/>
              <a:chExt cx="602553" cy="55861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992"/>
              <a:stretch/>
            </p:blipFill>
            <p:spPr>
              <a:xfrm>
                <a:off x="2986721" y="849984"/>
                <a:ext cx="602553" cy="28579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986721" y="831090"/>
                <a:ext cx="602553" cy="558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보관함</a:t>
                </a:r>
                <a:endParaRPr lang="ko-KR" altLang="en-US" sz="1200" dirty="0">
                  <a:latin typeface="+mn-ea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085526" y="3766373"/>
              <a:ext cx="602553" cy="461665"/>
              <a:chOff x="2986721" y="831090"/>
              <a:chExt cx="602553" cy="558616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992"/>
              <a:stretch/>
            </p:blipFill>
            <p:spPr>
              <a:xfrm>
                <a:off x="2986721" y="849984"/>
                <a:ext cx="602553" cy="28579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86721" y="831090"/>
                <a:ext cx="602553" cy="558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보관함</a:t>
                </a:r>
                <a:endParaRPr lang="ko-KR" altLang="en-US" sz="1200" dirty="0">
                  <a:latin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3085526" y="4045223"/>
              <a:ext cx="602553" cy="461665"/>
              <a:chOff x="2986721" y="831090"/>
              <a:chExt cx="602553" cy="55861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992"/>
              <a:stretch/>
            </p:blipFill>
            <p:spPr>
              <a:xfrm>
                <a:off x="2986721" y="849984"/>
                <a:ext cx="602553" cy="28579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986721" y="831090"/>
                <a:ext cx="602553" cy="558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보관함</a:t>
                </a:r>
                <a:endParaRPr lang="ko-KR" altLang="en-US" sz="1200" dirty="0">
                  <a:latin typeface="+mn-ea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3085526" y="4351628"/>
              <a:ext cx="602553" cy="461665"/>
              <a:chOff x="2986721" y="831090"/>
              <a:chExt cx="602553" cy="558616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992"/>
              <a:stretch/>
            </p:blipFill>
            <p:spPr>
              <a:xfrm>
                <a:off x="2986721" y="849984"/>
                <a:ext cx="602553" cy="28579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2986721" y="831090"/>
                <a:ext cx="602553" cy="558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atin typeface="+mn-ea"/>
                  </a:rPr>
                  <a:t>보관함</a:t>
                </a:r>
                <a:endParaRPr lang="ko-KR" altLang="en-US" sz="1200" dirty="0">
                  <a:latin typeface="+mn-ea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7285236" y="2403034"/>
            <a:ext cx="47436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처음 </a:t>
            </a:r>
            <a:r>
              <a:rPr lang="ko-KR" altLang="en-US" sz="1600" dirty="0" err="1" smtClean="0">
                <a:latin typeface="+mn-ea"/>
              </a:rPr>
              <a:t>싱글모드</a:t>
            </a:r>
            <a:r>
              <a:rPr lang="ko-KR" altLang="en-US" sz="1600" dirty="0" smtClean="0">
                <a:latin typeface="+mn-ea"/>
              </a:rPr>
              <a:t> 진입 시</a:t>
            </a:r>
            <a:r>
              <a:rPr lang="en-US" altLang="ko-KR" sz="1600" dirty="0" smtClean="0">
                <a:latin typeface="+mn-ea"/>
              </a:rPr>
              <a:t>, [</a:t>
            </a:r>
            <a:r>
              <a:rPr lang="ko-KR" altLang="en-US" sz="1600" dirty="0" smtClean="0">
                <a:latin typeface="+mn-ea"/>
              </a:rPr>
              <a:t>보관함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버튼만 활성화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되어 있는 상태이다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보관함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클릭 후 </a:t>
            </a:r>
            <a:r>
              <a:rPr lang="ko-KR" altLang="en-US" sz="1600" dirty="0" err="1" smtClean="0">
                <a:latin typeface="+mn-ea"/>
              </a:rPr>
              <a:t>팝업된</a:t>
            </a:r>
            <a:r>
              <a:rPr lang="ko-KR" altLang="en-US" sz="1600" dirty="0" smtClean="0">
                <a:latin typeface="+mn-ea"/>
              </a:rPr>
              <a:t> 창에서 배팅할 조각을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선택하면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선택지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버튼이 활성화 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선택지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smtClean="0">
                <a:latin typeface="+mn-ea"/>
              </a:rPr>
              <a:t>에서 하나라도 선택하면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배팅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버튼이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활성화 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배팅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버튼을 누르면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자동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버튼이 활성화 된다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62513" y="3562209"/>
            <a:ext cx="912796" cy="112785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31855" y="3562208"/>
            <a:ext cx="742351" cy="653657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185" y="1503833"/>
            <a:ext cx="12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+mn-ea"/>
              </a:rPr>
              <a:t>[</a:t>
            </a:r>
            <a:r>
              <a:rPr lang="ko-KR" altLang="en-US" dirty="0" err="1" smtClean="0">
                <a:latin typeface="+mn-ea"/>
              </a:rPr>
              <a:t>인게임</a:t>
            </a:r>
            <a:r>
              <a:rPr lang="en-US" altLang="ko-KR" dirty="0" smtClean="0">
                <a:latin typeface="+mn-ea"/>
              </a:rPr>
              <a:t>]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39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2"/>
          <a:stretch/>
        </p:blipFill>
        <p:spPr>
          <a:xfrm>
            <a:off x="293252" y="365761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23076" y="465263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+mn-ea"/>
              </a:rPr>
              <a:t>싱글모드</a:t>
            </a:r>
            <a:endParaRPr lang="ko-KR" altLang="en-US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184" y="1503833"/>
            <a:ext cx="140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게임 결과</a:t>
            </a:r>
            <a:r>
              <a:rPr lang="en-US" altLang="ko-KR" dirty="0" smtClean="0">
                <a:latin typeface="+mn-ea"/>
              </a:rPr>
              <a:t>]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0" y="2136336"/>
            <a:ext cx="6118400" cy="34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198610" y="2136336"/>
            <a:ext cx="4472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S/B, F/C, U/D, L/R 4</a:t>
            </a:r>
            <a:r>
              <a:rPr lang="ko-KR" altLang="en-US" sz="1600" dirty="0" smtClean="0">
                <a:latin typeface="+mn-ea"/>
              </a:rPr>
              <a:t>개 값 중 결과를 맞춘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개수에 따라 게임 결과가 나온다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※ </a:t>
            </a:r>
            <a:r>
              <a:rPr lang="ko-KR" altLang="en-US" sz="1600" dirty="0" smtClean="0">
                <a:latin typeface="+mn-ea"/>
              </a:rPr>
              <a:t>맞춘 개수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0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OUT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1 </a:t>
            </a:r>
            <a:r>
              <a:rPr lang="ko-KR" altLang="en-US" sz="1600" dirty="0" smtClean="0">
                <a:latin typeface="+mn-ea"/>
              </a:rPr>
              <a:t>→  </a:t>
            </a:r>
            <a:r>
              <a:rPr lang="en-US" altLang="ko-KR" sz="1600" dirty="0" smtClean="0">
                <a:latin typeface="+mn-ea"/>
              </a:rPr>
              <a:t>1.HIT!</a:t>
            </a:r>
          </a:p>
          <a:p>
            <a:r>
              <a:rPr lang="en-US" altLang="ko-KR" sz="1600" dirty="0" smtClean="0">
                <a:latin typeface="+mn-ea"/>
              </a:rPr>
              <a:t>    2 </a:t>
            </a:r>
            <a:r>
              <a:rPr lang="ko-KR" altLang="en-US" sz="1600" dirty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2.HIT!</a:t>
            </a:r>
          </a:p>
          <a:p>
            <a:r>
              <a:rPr lang="en-US" altLang="ko-KR" sz="1600" dirty="0" smtClean="0">
                <a:latin typeface="+mn-ea"/>
              </a:rPr>
              <a:t>    3 </a:t>
            </a:r>
            <a:r>
              <a:rPr lang="ko-KR" altLang="en-US" sz="1600" dirty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3.HIT!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4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HOMERUN!!! + </a:t>
            </a:r>
            <a:r>
              <a:rPr lang="ko-KR" altLang="en-US" sz="1600" dirty="0" smtClean="0">
                <a:latin typeface="+mn-ea"/>
              </a:rPr>
              <a:t>축포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애니메이션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예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이번 라운드의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정답이 </a:t>
            </a:r>
            <a:r>
              <a:rPr lang="en-US" altLang="ko-KR" sz="1600" dirty="0" smtClean="0">
                <a:latin typeface="+mn-ea"/>
              </a:rPr>
              <a:t>B / C / L / U </a:t>
            </a:r>
            <a:r>
              <a:rPr lang="ko-KR" altLang="en-US" sz="1600" dirty="0" smtClean="0">
                <a:latin typeface="+mn-ea"/>
              </a:rPr>
              <a:t>일 때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     User</a:t>
            </a:r>
            <a:r>
              <a:rPr lang="ko-KR" altLang="en-US" sz="1600" dirty="0" smtClean="0">
                <a:latin typeface="+mn-ea"/>
              </a:rPr>
              <a:t>의 선택이 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S</a:t>
            </a:r>
            <a:r>
              <a:rPr lang="en-US" altLang="ko-KR" sz="1600" dirty="0" smtClean="0">
                <a:latin typeface="+mn-ea"/>
              </a:rPr>
              <a:t> / 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F</a:t>
            </a:r>
            <a:r>
              <a:rPr lang="en-US" altLang="ko-KR" sz="1600" dirty="0" smtClean="0">
                <a:latin typeface="+mn-ea"/>
              </a:rPr>
              <a:t> /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L</a:t>
            </a:r>
            <a:r>
              <a:rPr lang="en-US" altLang="ko-KR" sz="1600" dirty="0" smtClean="0">
                <a:latin typeface="+mn-ea"/>
              </a:rPr>
              <a:t> /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U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이면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  </a:t>
            </a:r>
            <a:r>
              <a:rPr lang="ko-KR" altLang="en-US" sz="1600" dirty="0" smtClean="0">
                <a:latin typeface="+mn-ea"/>
              </a:rPr>
              <a:t>결과 값은 </a:t>
            </a:r>
            <a:r>
              <a:rPr lang="en-US" altLang="ko-KR" sz="1600" dirty="0" smtClean="0">
                <a:latin typeface="+mn-ea"/>
              </a:rPr>
              <a:t>2</a:t>
            </a:r>
            <a:r>
              <a:rPr lang="ko-KR" altLang="en-US" sz="1600" dirty="0" err="1" smtClean="0">
                <a:latin typeface="+mn-ea"/>
              </a:rPr>
              <a:t>루타</a:t>
            </a:r>
            <a:r>
              <a:rPr lang="en-US" altLang="ko-KR" sz="1600" dirty="0" smtClean="0"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66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580725" y="1406909"/>
            <a:ext cx="6865258" cy="4228962"/>
            <a:chOff x="609600" y="964149"/>
            <a:chExt cx="6865258" cy="422896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331403"/>
              <a:ext cx="6865258" cy="3861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/>
            <a:srcRect b="90568"/>
            <a:stretch/>
          </p:blipFill>
          <p:spPr>
            <a:xfrm>
              <a:off x="609600" y="964149"/>
              <a:ext cx="6865258" cy="3642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73" r="88510" b="83991"/>
          <a:stretch/>
        </p:blipFill>
        <p:spPr>
          <a:xfrm>
            <a:off x="195387" y="260575"/>
            <a:ext cx="731596" cy="6385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grayscl/>
          </a:blip>
          <a:srcRect l="51818" r="27314" b="83991"/>
          <a:stretch/>
        </p:blipFill>
        <p:spPr>
          <a:xfrm>
            <a:off x="3901852" y="260575"/>
            <a:ext cx="1479649" cy="6385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372" r="78137" b="83991"/>
          <a:stretch/>
        </p:blipFill>
        <p:spPr>
          <a:xfrm>
            <a:off x="926983" y="260575"/>
            <a:ext cx="743875" cy="638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grayscl/>
          </a:blip>
          <a:srcRect l="21573" r="68007" b="83991"/>
          <a:stretch/>
        </p:blipFill>
        <p:spPr>
          <a:xfrm>
            <a:off x="1671834" y="260575"/>
            <a:ext cx="738858" cy="6385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1734" r="47597" b="83991"/>
          <a:stretch/>
        </p:blipFill>
        <p:spPr>
          <a:xfrm>
            <a:off x="3162994" y="260575"/>
            <a:ext cx="756458" cy="6385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grayscl/>
          </a:blip>
          <a:srcRect l="31654" r="57736" b="83991"/>
          <a:stretch/>
        </p:blipFill>
        <p:spPr>
          <a:xfrm>
            <a:off x="2410692" y="260575"/>
            <a:ext cx="752302" cy="638522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2881761" y="2333678"/>
            <a:ext cx="162000" cy="392433"/>
            <a:chOff x="2910636" y="1890918"/>
            <a:chExt cx="162000" cy="392433"/>
          </a:xfrm>
        </p:grpSpPr>
        <p:sp>
          <p:nvSpPr>
            <p:cNvPr id="10" name="이등변 삼각형 9"/>
            <p:cNvSpPr/>
            <p:nvPr/>
          </p:nvSpPr>
          <p:spPr>
            <a:xfrm>
              <a:off x="2910636" y="1890918"/>
              <a:ext cx="162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flipV="1">
              <a:off x="2910636" y="2121351"/>
              <a:ext cx="162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034644" y="2333678"/>
            <a:ext cx="162000" cy="392433"/>
            <a:chOff x="2910636" y="1890918"/>
            <a:chExt cx="162000" cy="392433"/>
          </a:xfrm>
        </p:grpSpPr>
        <p:sp>
          <p:nvSpPr>
            <p:cNvPr id="18" name="이등변 삼각형 17"/>
            <p:cNvSpPr/>
            <p:nvPr/>
          </p:nvSpPr>
          <p:spPr>
            <a:xfrm>
              <a:off x="2910636" y="1890918"/>
              <a:ext cx="162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9" name="이등변 삼각형 18"/>
            <p:cNvSpPr/>
            <p:nvPr/>
          </p:nvSpPr>
          <p:spPr>
            <a:xfrm flipV="1">
              <a:off x="2910636" y="2121351"/>
              <a:ext cx="162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980010"/>
              </p:ext>
            </p:extLst>
          </p:nvPr>
        </p:nvGraphicFramePr>
        <p:xfrm>
          <a:off x="994521" y="2184245"/>
          <a:ext cx="5261900" cy="28503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5475">
                  <a:extLst>
                    <a:ext uri="{9D8B030D-6E8A-4147-A177-3AD203B41FA5}">
                      <a16:colId xmlns:a16="http://schemas.microsoft.com/office/drawing/2014/main" val="3261263387"/>
                    </a:ext>
                  </a:extLst>
                </a:gridCol>
                <a:gridCol w="1315475">
                  <a:extLst>
                    <a:ext uri="{9D8B030D-6E8A-4147-A177-3AD203B41FA5}">
                      <a16:colId xmlns:a16="http://schemas.microsoft.com/office/drawing/2014/main" val="2532176970"/>
                    </a:ext>
                  </a:extLst>
                </a:gridCol>
                <a:gridCol w="1315475">
                  <a:extLst>
                    <a:ext uri="{9D8B030D-6E8A-4147-A177-3AD203B41FA5}">
                      <a16:colId xmlns:a16="http://schemas.microsoft.com/office/drawing/2014/main" val="2868598791"/>
                    </a:ext>
                  </a:extLst>
                </a:gridCol>
                <a:gridCol w="1315475">
                  <a:extLst>
                    <a:ext uri="{9D8B030D-6E8A-4147-A177-3AD203B41FA5}">
                      <a16:colId xmlns:a16="http://schemas.microsoft.com/office/drawing/2014/main" val="3570812266"/>
                    </a:ext>
                  </a:extLst>
                </a:gridCol>
              </a:tblGrid>
              <a:tr h="398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아이템 종류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아이템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아이템 이름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가격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618652"/>
                  </a:ext>
                </a:extLst>
              </a:tr>
              <a:tr h="398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헬멧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나무 헬멧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1,000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904333"/>
                  </a:ext>
                </a:extLst>
              </a:tr>
              <a:tr h="398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배트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나무 방망이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700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681314"/>
                  </a:ext>
                </a:extLst>
              </a:tr>
              <a:tr h="398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조각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나무 상의 조각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80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715594"/>
                  </a:ext>
                </a:extLst>
              </a:tr>
              <a:tr h="398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배트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동 방망이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12,000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43889"/>
                  </a:ext>
                </a:extLst>
              </a:tr>
              <a:tr h="398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고글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동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고글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15,000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058734"/>
                  </a:ext>
                </a:extLst>
              </a:tr>
              <a:tr h="398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양말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나무 양말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1,000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23812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83094" t="20358" r="15224" b="19324"/>
          <a:stretch/>
        </p:blipFill>
        <p:spPr>
          <a:xfrm>
            <a:off x="6256420" y="2495678"/>
            <a:ext cx="163631" cy="2480580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2694561" y="2597899"/>
            <a:ext cx="490320" cy="2391643"/>
            <a:chOff x="2723436" y="2155139"/>
            <a:chExt cx="490320" cy="239164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436" y="3312939"/>
              <a:ext cx="374400" cy="3744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6765" y="3757251"/>
              <a:ext cx="373636" cy="37363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594" y="2528457"/>
              <a:ext cx="374400" cy="3744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356" y="2155139"/>
              <a:ext cx="374400" cy="3744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2401" y="4168782"/>
              <a:ext cx="378000" cy="378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356" y="3005078"/>
              <a:ext cx="302566" cy="281293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7657374" y="1406909"/>
            <a:ext cx="440238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아이템의 </a:t>
            </a:r>
            <a:r>
              <a:rPr lang="ko-KR" altLang="en-US" sz="1600" u="sng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종류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u="sng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이미지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u="sng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u="sng" dirty="0" smtClean="0">
                <a:solidFill>
                  <a:schemeClr val="accent4">
                    <a:lumMod val="75000"/>
                  </a:schemeClr>
                </a:solidFill>
                <a:latin typeface="+mn-ea"/>
              </a:rPr>
              <a:t>가격</a:t>
            </a:r>
            <a:endParaRPr lang="en-US" altLang="ko-KR" sz="1600" u="sng" dirty="0" smtClean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이미지를 제외하고 정렬할 수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-</a:t>
            </a:r>
            <a:r>
              <a:rPr lang="ko-KR" altLang="en-US" sz="1600" dirty="0" smtClean="0">
                <a:latin typeface="+mn-ea"/>
              </a:rPr>
              <a:t>아이템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종류</a:t>
            </a:r>
            <a:r>
              <a:rPr lang="ko-KR" altLang="en-US" sz="1600" dirty="0" smtClean="0">
                <a:latin typeface="+mn-ea"/>
              </a:rPr>
              <a:t> 정렬 순서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“</a:t>
            </a:r>
            <a:r>
              <a:rPr lang="ko-KR" altLang="en-US" sz="1600" dirty="0" smtClean="0">
                <a:latin typeface="+mn-ea"/>
              </a:rPr>
              <a:t>헬멧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상의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하의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장갑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신발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방망이</a:t>
            </a:r>
            <a:r>
              <a:rPr lang="en-US" altLang="ko-KR" sz="1600" dirty="0" smtClean="0">
                <a:latin typeface="+mn-ea"/>
              </a:rPr>
              <a:t>,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</a:t>
            </a:r>
            <a:r>
              <a:rPr lang="ko-KR" altLang="en-US" sz="1600" dirty="0" err="1" smtClean="0">
                <a:latin typeface="+mn-ea"/>
              </a:rPr>
              <a:t>색깔공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고글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팔꿈치보호대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손목아대</a:t>
            </a:r>
            <a:r>
              <a:rPr lang="en-US" altLang="ko-KR" sz="1600" dirty="0" smtClean="0">
                <a:latin typeface="+mn-ea"/>
              </a:rPr>
              <a:t>,</a:t>
            </a: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</a:t>
            </a:r>
            <a:r>
              <a:rPr lang="ko-KR" altLang="en-US" sz="1600" dirty="0" smtClean="0">
                <a:latin typeface="+mn-ea"/>
              </a:rPr>
              <a:t>벨트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무릎보호대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양말</a:t>
            </a:r>
            <a:r>
              <a:rPr lang="en-US" altLang="ko-KR" sz="1600" dirty="0" smtClean="0">
                <a:latin typeface="+mn-ea"/>
              </a:rPr>
              <a:t>“ </a:t>
            </a:r>
            <a:r>
              <a:rPr lang="ko-KR" altLang="en-US" sz="1600" dirty="0" smtClean="0">
                <a:latin typeface="+mn-ea"/>
              </a:rPr>
              <a:t>순서이다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-</a:t>
            </a:r>
            <a:r>
              <a:rPr lang="ko-KR" altLang="en-US" sz="1600" dirty="0" smtClean="0">
                <a:latin typeface="+mn-ea"/>
              </a:rPr>
              <a:t>아이템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이름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err="1" smtClean="0">
                <a:latin typeface="+mn-ea"/>
              </a:rPr>
              <a:t>ㄱㄴㄷ</a:t>
            </a:r>
            <a:r>
              <a:rPr lang="ko-KR" altLang="en-US" sz="1600" dirty="0" smtClean="0">
                <a:latin typeface="+mn-ea"/>
              </a:rPr>
              <a:t> 순으로 정렬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물품 검색기능 추가 예정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리스트 </a:t>
            </a:r>
            <a:r>
              <a:rPr lang="en-US" altLang="ko-KR" sz="1600" dirty="0" smtClean="0">
                <a:latin typeface="+mn-ea"/>
              </a:rPr>
              <a:t>1</a:t>
            </a:r>
            <a:r>
              <a:rPr lang="ko-KR" altLang="en-US" sz="1600" dirty="0" smtClean="0">
                <a:latin typeface="+mn-ea"/>
              </a:rPr>
              <a:t>회 클릭 → 선택 →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구매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smtClean="0">
                <a:latin typeface="+mn-ea"/>
              </a:rPr>
              <a:t>버튼 클릭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리스트 더블 클릭 → 선택 →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구매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팝업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※ </a:t>
            </a:r>
            <a:r>
              <a:rPr lang="ko-KR" altLang="en-US" sz="1600" dirty="0" smtClean="0">
                <a:latin typeface="+mn-ea"/>
              </a:rPr>
              <a:t>판매 시 수수료 </a:t>
            </a:r>
            <a:r>
              <a:rPr lang="en-US" altLang="ko-KR" sz="1600" dirty="0" smtClean="0">
                <a:latin typeface="+mn-ea"/>
              </a:rPr>
              <a:t>5% </a:t>
            </a:r>
            <a:r>
              <a:rPr lang="ko-KR" altLang="en-US" sz="1600" dirty="0" smtClean="0">
                <a:latin typeface="+mn-ea"/>
              </a:rPr>
              <a:t>자동 차감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6089009" y="2256534"/>
            <a:ext cx="110649" cy="268037"/>
            <a:chOff x="6117884" y="1813774"/>
            <a:chExt cx="110649" cy="268037"/>
          </a:xfrm>
        </p:grpSpPr>
        <p:sp>
          <p:nvSpPr>
            <p:cNvPr id="15" name="이등변 삼각형 14"/>
            <p:cNvSpPr/>
            <p:nvPr/>
          </p:nvSpPr>
          <p:spPr>
            <a:xfrm>
              <a:off x="6117884" y="1813774"/>
              <a:ext cx="110649" cy="1106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6117884" y="1971163"/>
              <a:ext cx="110649" cy="1106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792387" y="2246909"/>
            <a:ext cx="100590" cy="268037"/>
            <a:chOff x="4821262" y="1804149"/>
            <a:chExt cx="100590" cy="268037"/>
          </a:xfrm>
        </p:grpSpPr>
        <p:sp>
          <p:nvSpPr>
            <p:cNvPr id="33" name="이등변 삼각형 32"/>
            <p:cNvSpPr/>
            <p:nvPr/>
          </p:nvSpPr>
          <p:spPr>
            <a:xfrm>
              <a:off x="4821262" y="1804149"/>
              <a:ext cx="100590" cy="1106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4" name="이등변 삼각형 33"/>
            <p:cNvSpPr/>
            <p:nvPr/>
          </p:nvSpPr>
          <p:spPr>
            <a:xfrm flipV="1">
              <a:off x="4821262" y="1961538"/>
              <a:ext cx="100590" cy="1106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169508" y="2243741"/>
            <a:ext cx="100590" cy="268037"/>
            <a:chOff x="2198383" y="1800981"/>
            <a:chExt cx="100590" cy="268037"/>
          </a:xfrm>
        </p:grpSpPr>
        <p:sp>
          <p:nvSpPr>
            <p:cNvPr id="36" name="이등변 삼각형 35"/>
            <p:cNvSpPr/>
            <p:nvPr/>
          </p:nvSpPr>
          <p:spPr>
            <a:xfrm>
              <a:off x="2198383" y="1800981"/>
              <a:ext cx="100590" cy="1106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7" name="이등변 삼각형 36"/>
            <p:cNvSpPr/>
            <p:nvPr/>
          </p:nvSpPr>
          <p:spPr>
            <a:xfrm flipV="1">
              <a:off x="2198383" y="1958370"/>
              <a:ext cx="100590" cy="1106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2"/>
          <a:stretch/>
        </p:blipFill>
        <p:spPr>
          <a:xfrm>
            <a:off x="6550646" y="4371638"/>
            <a:ext cx="782526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5" name="TextBox 44"/>
          <p:cNvSpPr txBox="1"/>
          <p:nvPr/>
        </p:nvSpPr>
        <p:spPr>
          <a:xfrm>
            <a:off x="6484737" y="4475001"/>
            <a:ext cx="89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+mn-ea"/>
              </a:rPr>
              <a:t>내물품</a:t>
            </a:r>
            <a:endParaRPr lang="ko-KR" altLang="en-US" dirty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87550" y="1694295"/>
            <a:ext cx="2924931" cy="317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901800" y="1694295"/>
            <a:ext cx="354620" cy="317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9730" y="1708758"/>
            <a:ext cx="259553" cy="259553"/>
          </a:xfrm>
          <a:prstGeom prst="rect">
            <a:avLst/>
          </a:prstGeom>
        </p:spPr>
      </p:pic>
      <p:cxnSp>
        <p:nvCxnSpPr>
          <p:cNvPr id="50" name="직선 연결선 49"/>
          <p:cNvCxnSpPr/>
          <p:nvPr/>
        </p:nvCxnSpPr>
        <p:spPr>
          <a:xfrm>
            <a:off x="5760197" y="1735282"/>
            <a:ext cx="0" cy="24500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3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73" r="88510" b="83991"/>
          <a:stretch/>
        </p:blipFill>
        <p:spPr>
          <a:xfrm>
            <a:off x="195387" y="260575"/>
            <a:ext cx="731596" cy="6385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grayscl/>
          </a:blip>
          <a:srcRect l="51818" r="27314" b="83991"/>
          <a:stretch/>
        </p:blipFill>
        <p:spPr>
          <a:xfrm>
            <a:off x="3901852" y="260575"/>
            <a:ext cx="1479649" cy="6385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372" r="78137" b="83991"/>
          <a:stretch/>
        </p:blipFill>
        <p:spPr>
          <a:xfrm>
            <a:off x="926983" y="260575"/>
            <a:ext cx="743875" cy="6385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grayscl/>
          </a:blip>
          <a:srcRect l="21573" r="68007" b="83991"/>
          <a:stretch/>
        </p:blipFill>
        <p:spPr>
          <a:xfrm>
            <a:off x="1671834" y="260575"/>
            <a:ext cx="738858" cy="638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1734" r="47597" b="83991"/>
          <a:stretch/>
        </p:blipFill>
        <p:spPr>
          <a:xfrm>
            <a:off x="3162994" y="260575"/>
            <a:ext cx="756458" cy="6385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grayscl/>
          </a:blip>
          <a:srcRect l="31654" r="57736" b="83991"/>
          <a:stretch/>
        </p:blipFill>
        <p:spPr>
          <a:xfrm>
            <a:off x="2410692" y="260575"/>
            <a:ext cx="752302" cy="6385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7" y="1976054"/>
            <a:ext cx="6118400" cy="34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85844" y="2497335"/>
            <a:ext cx="4126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리스트 </a:t>
            </a:r>
            <a:r>
              <a:rPr lang="en-US" altLang="ko-KR" sz="1600" dirty="0" smtClean="0">
                <a:latin typeface="+mn-ea"/>
              </a:rPr>
              <a:t>1</a:t>
            </a:r>
            <a:r>
              <a:rPr lang="ko-KR" altLang="en-US" sz="1600" dirty="0" smtClean="0">
                <a:latin typeface="+mn-ea"/>
              </a:rPr>
              <a:t>회 클릭 → 선택 →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구매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팝업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 or </a:t>
            </a:r>
            <a:r>
              <a:rPr lang="ko-KR" altLang="en-US" sz="1600" dirty="0" smtClean="0">
                <a:latin typeface="+mn-ea"/>
              </a:rPr>
              <a:t>리스트 더블 클릭 →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구매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smtClean="0">
                <a:latin typeface="+mn-ea"/>
              </a:rPr>
              <a:t>팝업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가격 입력 </a:t>
            </a:r>
            <a:r>
              <a:rPr lang="en-US" altLang="ko-KR" sz="1600" dirty="0" smtClean="0">
                <a:latin typeface="+mn-ea"/>
              </a:rPr>
              <a:t>x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[Yes] </a:t>
            </a:r>
            <a:r>
              <a:rPr lang="ko-KR" altLang="en-US" sz="1600" dirty="0" smtClean="0">
                <a:latin typeface="+mn-ea"/>
              </a:rPr>
              <a:t>클릭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※ </a:t>
            </a:r>
            <a:r>
              <a:rPr lang="ko-KR" altLang="en-US" sz="1600" dirty="0" smtClean="0">
                <a:latin typeface="+mn-ea"/>
              </a:rPr>
              <a:t>판매 시 수수료 </a:t>
            </a:r>
            <a:r>
              <a:rPr lang="en-US" altLang="ko-KR" sz="1600" dirty="0" smtClean="0">
                <a:latin typeface="+mn-ea"/>
              </a:rPr>
              <a:t>5% </a:t>
            </a:r>
            <a:r>
              <a:rPr lang="ko-KR" altLang="en-US" sz="1600" dirty="0" smtClean="0">
                <a:latin typeface="+mn-ea"/>
              </a:rPr>
              <a:t>자동 차감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518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73" r="88510" b="83991"/>
          <a:stretch/>
        </p:blipFill>
        <p:spPr>
          <a:xfrm>
            <a:off x="195387" y="260575"/>
            <a:ext cx="731596" cy="6385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grayscl/>
          </a:blip>
          <a:srcRect l="51818" r="27314" b="83991"/>
          <a:stretch/>
        </p:blipFill>
        <p:spPr>
          <a:xfrm>
            <a:off x="3901852" y="260575"/>
            <a:ext cx="1479649" cy="6385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372" r="78137" b="83991"/>
          <a:stretch/>
        </p:blipFill>
        <p:spPr>
          <a:xfrm>
            <a:off x="926983" y="260575"/>
            <a:ext cx="743875" cy="6385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grayscl/>
          </a:blip>
          <a:srcRect l="21573" r="68007" b="83991"/>
          <a:stretch/>
        </p:blipFill>
        <p:spPr>
          <a:xfrm>
            <a:off x="1671834" y="260575"/>
            <a:ext cx="738858" cy="638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1734" r="47597" b="83991"/>
          <a:stretch/>
        </p:blipFill>
        <p:spPr>
          <a:xfrm>
            <a:off x="3162994" y="260575"/>
            <a:ext cx="756458" cy="6385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grayscl/>
          </a:blip>
          <a:srcRect l="31654" r="57736" b="83991"/>
          <a:stretch/>
        </p:blipFill>
        <p:spPr>
          <a:xfrm>
            <a:off x="2410692" y="260575"/>
            <a:ext cx="752302" cy="6385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820" y="1841463"/>
            <a:ext cx="3968669" cy="2231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52" y="1841463"/>
            <a:ext cx="3968669" cy="2231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9" y="1841462"/>
            <a:ext cx="3967647" cy="2231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394968" y="1194848"/>
            <a:ext cx="234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경매장</a:t>
            </a:r>
            <a:r>
              <a:rPr lang="en-US" altLang="ko-KR" dirty="0" smtClean="0">
                <a:latin typeface="+mn-ea"/>
              </a:rPr>
              <a:t>_</a:t>
            </a:r>
            <a:r>
              <a:rPr lang="ko-KR" altLang="en-US" dirty="0" smtClean="0">
                <a:latin typeface="+mn-ea"/>
              </a:rPr>
              <a:t>물품 등록</a:t>
            </a:r>
            <a:r>
              <a:rPr lang="en-US" altLang="ko-KR" dirty="0" smtClean="0">
                <a:latin typeface="+mn-ea"/>
              </a:rPr>
              <a:t>]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95512" y="2213811"/>
            <a:ext cx="385989" cy="154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16380" y="2213811"/>
            <a:ext cx="385989" cy="154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6432" y="2136924"/>
            <a:ext cx="540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+mn-ea"/>
              </a:rPr>
              <a:t>의상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23571" y="2145236"/>
            <a:ext cx="57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+mn-ea"/>
              </a:rPr>
              <a:t>조각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9578" y="4754023"/>
            <a:ext cx="100843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err="1" smtClean="0">
                <a:latin typeface="+mn-ea"/>
              </a:rPr>
              <a:t>물품등록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버튼을 클릭하면 나의 보관함이 열리면서 팝업 창이 뜬다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내가 갖고 있는 조각이나 아이템을 선택하면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물품을 등록하시겠습니까</a:t>
            </a:r>
            <a:r>
              <a:rPr lang="en-US" altLang="ko-KR" sz="1600" dirty="0" smtClean="0">
                <a:latin typeface="+mn-ea"/>
              </a:rPr>
              <a:t>?]</a:t>
            </a:r>
            <a:r>
              <a:rPr lang="ko-KR" altLang="en-US" sz="1600" dirty="0" smtClean="0">
                <a:latin typeface="+mn-ea"/>
              </a:rPr>
              <a:t>라는 문구와 함께 또 다시 팝업 창이 뜬다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아이템 이미지와 아이템 이름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가격을 직접 작성할 수 있는 공간과 선택 버튼이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의상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조각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소모품을 판매할 수 있다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025748" y="2186387"/>
            <a:ext cx="541307" cy="225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1616" y="2138096"/>
            <a:ext cx="7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+mn-ea"/>
              </a:rPr>
              <a:t>소모품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240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73" r="88510" b="83991"/>
          <a:stretch/>
        </p:blipFill>
        <p:spPr>
          <a:xfrm>
            <a:off x="195387" y="260575"/>
            <a:ext cx="731596" cy="6385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grayscl/>
          </a:blip>
          <a:srcRect l="51818" r="27314" b="83991"/>
          <a:stretch/>
        </p:blipFill>
        <p:spPr>
          <a:xfrm>
            <a:off x="3901852" y="260575"/>
            <a:ext cx="1479649" cy="6385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372" r="78137" b="83991"/>
          <a:stretch/>
        </p:blipFill>
        <p:spPr>
          <a:xfrm>
            <a:off x="926983" y="260575"/>
            <a:ext cx="743875" cy="6385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grayscl/>
          </a:blip>
          <a:srcRect l="21573" r="68007" b="83991"/>
          <a:stretch/>
        </p:blipFill>
        <p:spPr>
          <a:xfrm>
            <a:off x="1671834" y="260575"/>
            <a:ext cx="738858" cy="638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1734" r="47597" b="83991"/>
          <a:stretch/>
        </p:blipFill>
        <p:spPr>
          <a:xfrm>
            <a:off x="3162994" y="260575"/>
            <a:ext cx="756458" cy="6385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grayscl/>
          </a:blip>
          <a:srcRect l="31654" r="57736" b="83991"/>
          <a:stretch/>
        </p:blipFill>
        <p:spPr>
          <a:xfrm>
            <a:off x="2410692" y="260575"/>
            <a:ext cx="752302" cy="6385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56" y="1743068"/>
            <a:ext cx="4923432" cy="2820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19" y="1743069"/>
            <a:ext cx="5161550" cy="2820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3541223" y="5407856"/>
            <a:ext cx="444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판매 가격을 직접 작성하고 </a:t>
            </a:r>
            <a:r>
              <a:rPr lang="en-US" altLang="ko-KR" sz="1600" dirty="0" smtClean="0">
                <a:latin typeface="+mn-ea"/>
              </a:rPr>
              <a:t>[Yes] </a:t>
            </a:r>
            <a:r>
              <a:rPr lang="ko-KR" altLang="en-US" sz="1600" dirty="0" smtClean="0">
                <a:latin typeface="+mn-ea"/>
              </a:rPr>
              <a:t>버튼을 누르면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판매 리스트에 등록된 것을 확인할 수 있다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968" y="1194848"/>
            <a:ext cx="21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경매장</a:t>
            </a:r>
            <a:r>
              <a:rPr lang="en-US" altLang="ko-KR" dirty="0" smtClean="0">
                <a:latin typeface="+mn-ea"/>
              </a:rPr>
              <a:t>_</a:t>
            </a:r>
            <a:r>
              <a:rPr lang="ko-KR" altLang="en-US" dirty="0" smtClean="0">
                <a:latin typeface="+mn-ea"/>
              </a:rPr>
              <a:t>물품 등록</a:t>
            </a:r>
            <a:r>
              <a:rPr lang="en-US" altLang="ko-KR" dirty="0" smtClean="0">
                <a:latin typeface="+mn-ea"/>
              </a:rPr>
              <a:t>]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57535" y="2284677"/>
            <a:ext cx="3030765" cy="137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51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9" y="1800819"/>
            <a:ext cx="4923432" cy="2820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73" r="88510" b="83991"/>
          <a:stretch/>
        </p:blipFill>
        <p:spPr>
          <a:xfrm>
            <a:off x="195387" y="260575"/>
            <a:ext cx="731596" cy="6385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grayscl/>
          </a:blip>
          <a:srcRect l="51818" r="27314" b="83991"/>
          <a:stretch/>
        </p:blipFill>
        <p:spPr>
          <a:xfrm>
            <a:off x="3901852" y="260575"/>
            <a:ext cx="1479649" cy="6385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372" r="78137" b="83991"/>
          <a:stretch/>
        </p:blipFill>
        <p:spPr>
          <a:xfrm>
            <a:off x="926983" y="260575"/>
            <a:ext cx="743875" cy="6385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21573" r="68007" b="83991"/>
          <a:stretch/>
        </p:blipFill>
        <p:spPr>
          <a:xfrm>
            <a:off x="1671834" y="260575"/>
            <a:ext cx="738858" cy="638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1734" r="47597" b="83991"/>
          <a:stretch/>
        </p:blipFill>
        <p:spPr>
          <a:xfrm>
            <a:off x="3162994" y="260575"/>
            <a:ext cx="756458" cy="6385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grayscl/>
          </a:blip>
          <a:srcRect l="31654" r="57736" b="83991"/>
          <a:stretch/>
        </p:blipFill>
        <p:spPr>
          <a:xfrm>
            <a:off x="2410692" y="260575"/>
            <a:ext cx="752302" cy="638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24234" y="5111859"/>
            <a:ext cx="7646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내 물품</a:t>
            </a:r>
            <a:r>
              <a:rPr lang="en-US" altLang="ko-KR" sz="1600" dirty="0" smtClean="0">
                <a:latin typeface="+mn-ea"/>
              </a:rPr>
              <a:t>]</a:t>
            </a:r>
            <a:r>
              <a:rPr lang="ko-KR" altLang="en-US" sz="1600" dirty="0" smtClean="0">
                <a:latin typeface="+mn-ea"/>
              </a:rPr>
              <a:t>에서는 내가 등록한 물품 최대 </a:t>
            </a:r>
            <a:r>
              <a:rPr lang="en-US" altLang="ko-KR" sz="1600" dirty="0" smtClean="0">
                <a:latin typeface="+mn-ea"/>
              </a:rPr>
              <a:t>10</a:t>
            </a:r>
            <a:r>
              <a:rPr lang="ko-KR" altLang="en-US" sz="1600" dirty="0" smtClean="0">
                <a:latin typeface="+mn-ea"/>
              </a:rPr>
              <a:t>개를 볼 수 있다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등록한 물품을 클릭하면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물품 등록을 취소하시겠습니까</a:t>
            </a:r>
            <a:r>
              <a:rPr lang="en-US" altLang="ko-KR" sz="1600" dirty="0" smtClean="0">
                <a:latin typeface="+mn-ea"/>
              </a:rPr>
              <a:t>?] </a:t>
            </a:r>
            <a:r>
              <a:rPr lang="ko-KR" altLang="en-US" sz="1600" dirty="0" smtClean="0">
                <a:latin typeface="+mn-ea"/>
              </a:rPr>
              <a:t>라는 팝업 창이 뜬다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[</a:t>
            </a:r>
            <a:r>
              <a:rPr lang="ko-KR" altLang="en-US" sz="1600" dirty="0" smtClean="0">
                <a:latin typeface="+mn-ea"/>
              </a:rPr>
              <a:t>등록 취소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클릭 시 등록이 취소되어 우편함에서 확인할 수 있다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968" y="1194848"/>
            <a:ext cx="194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경매장</a:t>
            </a:r>
            <a:r>
              <a:rPr lang="en-US" altLang="ko-KR" dirty="0" smtClean="0">
                <a:latin typeface="+mn-ea"/>
              </a:rPr>
              <a:t>_</a:t>
            </a:r>
            <a:r>
              <a:rPr lang="ko-KR" altLang="en-US" dirty="0" smtClean="0">
                <a:latin typeface="+mn-ea"/>
              </a:rPr>
              <a:t>내 물품</a:t>
            </a:r>
            <a:r>
              <a:rPr lang="en-US" altLang="ko-KR" dirty="0" smtClean="0">
                <a:latin typeface="+mn-ea"/>
              </a:rPr>
              <a:t>]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051" y="1800819"/>
            <a:ext cx="5161550" cy="2820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직사각형 14"/>
          <p:cNvSpPr/>
          <p:nvPr/>
        </p:nvSpPr>
        <p:spPr>
          <a:xfrm>
            <a:off x="7602607" y="2296826"/>
            <a:ext cx="2300438" cy="301995"/>
          </a:xfrm>
          <a:prstGeom prst="rect">
            <a:avLst/>
          </a:prstGeom>
          <a:solidFill>
            <a:srgbClr val="FFA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0582" y="2291044"/>
            <a:ext cx="296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+mn-ea"/>
              </a:rPr>
              <a:t>물품 등록을 취소하시겠습니까</a:t>
            </a:r>
            <a:r>
              <a:rPr lang="en-US" altLang="ko-KR" sz="1400" dirty="0" smtClean="0">
                <a:latin typeface="+mn-ea"/>
              </a:rPr>
              <a:t>?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36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4761" y="2155025"/>
            <a:ext cx="45453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en-US" altLang="ko-KR" sz="1600" dirty="0" err="1" smtClean="0">
                <a:latin typeface="+mn-ea"/>
              </a:rPr>
              <a:t>M.T.Baseball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로고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err="1" smtClean="0">
                <a:latin typeface="+mn-ea"/>
              </a:rPr>
              <a:t>계정이름</a:t>
            </a:r>
            <a:r>
              <a:rPr lang="en-US" altLang="ko-KR" sz="1600" dirty="0" smtClean="0">
                <a:latin typeface="+mn-ea"/>
              </a:rPr>
              <a:t>(ID) </a:t>
            </a:r>
            <a:r>
              <a:rPr lang="ko-KR" altLang="en-US" sz="1600" dirty="0" smtClean="0">
                <a:latin typeface="+mn-ea"/>
              </a:rPr>
              <a:t>아이디를 </a:t>
            </a:r>
            <a:r>
              <a:rPr lang="ko-KR" altLang="en-US" sz="1600" smtClean="0">
                <a:latin typeface="+mn-ea"/>
              </a:rPr>
              <a:t>입력하는 란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</a:t>
            </a:r>
            <a:r>
              <a:rPr lang="ko-KR" altLang="en-US" sz="1600" dirty="0" smtClean="0">
                <a:latin typeface="+mn-ea"/>
              </a:rPr>
              <a:t>비밀번호</a:t>
            </a:r>
            <a:r>
              <a:rPr lang="en-US" altLang="ko-KR" sz="1600" dirty="0" smtClean="0">
                <a:latin typeface="+mn-ea"/>
              </a:rPr>
              <a:t>(PW) </a:t>
            </a:r>
            <a:r>
              <a:rPr lang="ko-KR" altLang="en-US" sz="1600" dirty="0" smtClean="0">
                <a:latin typeface="+mn-ea"/>
              </a:rPr>
              <a:t>비밀번호를 </a:t>
            </a:r>
            <a:r>
              <a:rPr lang="ko-KR" altLang="en-US" sz="1600" smtClean="0">
                <a:latin typeface="+mn-ea"/>
              </a:rPr>
              <a:t>입력하는 란</a:t>
            </a:r>
            <a:r>
              <a:rPr lang="en-US" altLang="ko-KR" sz="1600" smtClean="0">
                <a:latin typeface="+mn-ea"/>
              </a:rPr>
              <a:t>.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#[</a:t>
            </a:r>
            <a:r>
              <a:rPr lang="ko-KR" altLang="en-US" sz="1600" dirty="0">
                <a:latin typeface="+mn-ea"/>
              </a:rPr>
              <a:t>로그인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ID, PW </a:t>
            </a:r>
            <a:r>
              <a:rPr lang="ko-KR" altLang="en-US" sz="1600" dirty="0" smtClean="0">
                <a:latin typeface="+mn-ea"/>
              </a:rPr>
              <a:t>체크 후 로비로 이동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#[</a:t>
            </a:r>
            <a:r>
              <a:rPr lang="ko-KR" altLang="en-US" sz="1600" dirty="0" smtClean="0">
                <a:latin typeface="+mn-ea"/>
              </a:rPr>
              <a:t>회원가입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→ 회원가입 홈페이지 링크로 이동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#[</a:t>
            </a:r>
            <a:r>
              <a:rPr lang="ko-KR" altLang="en-US" sz="1600" dirty="0" smtClean="0">
                <a:latin typeface="+mn-ea"/>
              </a:rPr>
              <a:t>종료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→ 게임 종료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57" y="1712284"/>
            <a:ext cx="6121018" cy="3443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로 그 인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089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73" r="88510" b="83991"/>
          <a:stretch/>
        </p:blipFill>
        <p:spPr>
          <a:xfrm>
            <a:off x="195387" y="260575"/>
            <a:ext cx="731596" cy="6385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grayscl/>
          </a:blip>
          <a:srcRect l="62084" r="27314" b="83991"/>
          <a:stretch/>
        </p:blipFill>
        <p:spPr>
          <a:xfrm>
            <a:off x="4680942" y="260575"/>
            <a:ext cx="751750" cy="6385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372" r="78137" b="83991"/>
          <a:stretch/>
        </p:blipFill>
        <p:spPr>
          <a:xfrm>
            <a:off x="926983" y="260575"/>
            <a:ext cx="743875" cy="6385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grayscl/>
          </a:blip>
          <a:srcRect l="21573" r="68007" b="83991"/>
          <a:stretch/>
        </p:blipFill>
        <p:spPr>
          <a:xfrm>
            <a:off x="1671834" y="260575"/>
            <a:ext cx="738858" cy="6385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grayscl/>
          </a:blip>
          <a:srcRect l="31654" r="57736" b="83991"/>
          <a:stretch/>
        </p:blipFill>
        <p:spPr>
          <a:xfrm>
            <a:off x="2410692" y="260575"/>
            <a:ext cx="752302" cy="6385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51764" r="37512" b="83991"/>
          <a:stretch/>
        </p:blipFill>
        <p:spPr>
          <a:xfrm>
            <a:off x="3928640" y="260575"/>
            <a:ext cx="760397" cy="638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grayscl/>
          </a:blip>
          <a:srcRect l="41619" r="47583" b="83991"/>
          <a:stretch/>
        </p:blipFill>
        <p:spPr>
          <a:xfrm>
            <a:off x="3162994" y="260575"/>
            <a:ext cx="765646" cy="638522"/>
          </a:xfrm>
          <a:prstGeom prst="rect">
            <a:avLst/>
          </a:prstGeom>
        </p:spPr>
      </p:pic>
      <p:pic>
        <p:nvPicPr>
          <p:cNvPr id="17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81" y="1976054"/>
            <a:ext cx="6118400" cy="34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7138074" y="2502252"/>
            <a:ext cx="4126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받는 사람 옆에 닉네임 적기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 </a:t>
            </a:r>
            <a:r>
              <a:rPr lang="ko-KR" altLang="en-US" sz="1600" dirty="0" smtClean="0">
                <a:latin typeface="+mn-ea"/>
              </a:rPr>
              <a:t>보낼 내용 적고 </a:t>
            </a:r>
            <a:r>
              <a:rPr lang="en-US" altLang="ko-KR" sz="1600" dirty="0" smtClean="0">
                <a:latin typeface="+mn-ea"/>
              </a:rPr>
              <a:t>[</a:t>
            </a:r>
            <a:r>
              <a:rPr lang="ko-KR" altLang="en-US" sz="1600" dirty="0" smtClean="0">
                <a:latin typeface="+mn-ea"/>
              </a:rPr>
              <a:t>전송</a:t>
            </a:r>
            <a:r>
              <a:rPr lang="en-US" altLang="ko-KR" sz="1600" dirty="0" smtClean="0">
                <a:latin typeface="+mn-ea"/>
              </a:rPr>
              <a:t>] </a:t>
            </a:r>
            <a:r>
              <a:rPr lang="ko-KR" altLang="en-US" sz="1600" dirty="0" smtClean="0">
                <a:latin typeface="+mn-ea"/>
              </a:rPr>
              <a:t>누르면 됨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단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닉네임과 보낼 내용은 공란이면 안됨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전송되면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전송되었습니다</a:t>
            </a:r>
            <a:r>
              <a:rPr lang="en-US" altLang="ko-KR" sz="1600" dirty="0" smtClean="0">
                <a:latin typeface="+mn-ea"/>
              </a:rPr>
              <a:t>.”</a:t>
            </a:r>
            <a:r>
              <a:rPr lang="ko-KR" altLang="en-US" sz="1600" dirty="0" smtClean="0">
                <a:latin typeface="+mn-ea"/>
              </a:rPr>
              <a:t>알림이 뜸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4968" y="1194848"/>
            <a:ext cx="194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우편함</a:t>
            </a:r>
            <a:r>
              <a:rPr lang="en-US" altLang="ko-KR" dirty="0" smtClean="0">
                <a:latin typeface="+mn-ea"/>
              </a:rPr>
              <a:t>_</a:t>
            </a:r>
            <a:r>
              <a:rPr lang="ko-KR" altLang="en-US" dirty="0" smtClean="0">
                <a:latin typeface="+mn-ea"/>
              </a:rPr>
              <a:t>보내기</a:t>
            </a:r>
            <a:r>
              <a:rPr lang="en-US" altLang="ko-KR" dirty="0" smtClean="0">
                <a:latin typeface="+mn-ea"/>
              </a:rPr>
              <a:t>]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297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29837" y="2358182"/>
            <a:ext cx="6501319" cy="1502896"/>
            <a:chOff x="2200447" y="2310055"/>
            <a:chExt cx="6501319" cy="1502896"/>
          </a:xfrm>
        </p:grpSpPr>
        <p:sp>
          <p:nvSpPr>
            <p:cNvPr id="2" name="TextBox 1"/>
            <p:cNvSpPr txBox="1"/>
            <p:nvPr/>
          </p:nvSpPr>
          <p:spPr>
            <a:xfrm>
              <a:off x="2200447" y="2704955"/>
              <a:ext cx="650131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 smtClean="0">
                  <a:latin typeface="210 국민체조 B" panose="02020603020101020101" pitchFamily="18" charset="-127"/>
                  <a:ea typeface="210 국민체조 B" panose="02020603020101020101" pitchFamily="18" charset="-127"/>
                </a:rPr>
                <a:t>THANK YOU !</a:t>
              </a:r>
              <a:endParaRPr lang="ko-KR" altLang="en-US" sz="6600" dirty="0">
                <a:latin typeface="210 국민체조 B" panose="02020603020101020101" pitchFamily="18" charset="-127"/>
                <a:ea typeface="210 국민체조 B" panose="02020603020101020101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1106" y="2310055"/>
              <a:ext cx="789799" cy="789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4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41882" y="1910326"/>
            <a:ext cx="45453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아이디와 비밀번호 입력 시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-“</a:t>
            </a:r>
            <a:r>
              <a:rPr lang="ko-KR" altLang="en-US" sz="1600" dirty="0" smtClean="0">
                <a:latin typeface="+mn-ea"/>
              </a:rPr>
              <a:t>아이디를 입력해주세요</a:t>
            </a:r>
            <a:r>
              <a:rPr lang="en-US" altLang="ko-KR" sz="1600" dirty="0" smtClean="0">
                <a:latin typeface="+mn-ea"/>
              </a:rPr>
              <a:t>…”</a:t>
            </a:r>
          </a:p>
          <a:p>
            <a:r>
              <a:rPr lang="en-US" altLang="ko-KR" sz="1600" dirty="0" smtClean="0">
                <a:latin typeface="+mn-ea"/>
              </a:rPr>
              <a:t>-“</a:t>
            </a:r>
            <a:r>
              <a:rPr lang="ko-KR" altLang="en-US" sz="1600" dirty="0" smtClean="0">
                <a:latin typeface="+mn-ea"/>
              </a:rPr>
              <a:t>비밀번호를 입력해주세요</a:t>
            </a:r>
            <a:r>
              <a:rPr lang="en-US" altLang="ko-KR" sz="1600" dirty="0" smtClean="0">
                <a:latin typeface="+mn-ea"/>
              </a:rPr>
              <a:t>…”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#Placeholder</a:t>
            </a:r>
            <a:r>
              <a:rPr lang="ko-KR" altLang="en-US" sz="1600" dirty="0" smtClean="0">
                <a:latin typeface="+mn-ea"/>
              </a:rPr>
              <a:t>가 지워지면서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작성된다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비밀번호 작성 시 </a:t>
            </a:r>
            <a:r>
              <a:rPr lang="en-US" altLang="ko-KR" sz="1600" dirty="0" smtClean="0">
                <a:latin typeface="+mn-ea"/>
              </a:rPr>
              <a:t>**** </a:t>
            </a:r>
            <a:r>
              <a:rPr lang="ko-KR" altLang="en-US" sz="1600" dirty="0" smtClean="0">
                <a:latin typeface="+mn-ea"/>
              </a:rPr>
              <a:t>형태로 작성된다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57" y="1712284"/>
            <a:ext cx="6121018" cy="3443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직사각형 1"/>
          <p:cNvSpPr/>
          <p:nvPr/>
        </p:nvSpPr>
        <p:spPr>
          <a:xfrm>
            <a:off x="2766637" y="3873500"/>
            <a:ext cx="2032000" cy="190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******************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66637" y="3313631"/>
            <a:ext cx="2032000" cy="190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mtxxxx3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로 그 인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673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64654" y="1905531"/>
            <a:ext cx="45968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로그인 경우의 수 ①</a:t>
            </a:r>
            <a:endParaRPr lang="en-US" altLang="ko-KR" sz="1600" b="1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#</a:t>
            </a:r>
            <a:r>
              <a:rPr lang="ko-KR" altLang="en-US" sz="1600" dirty="0" err="1" smtClean="0">
                <a:latin typeface="+mn-ea"/>
              </a:rPr>
              <a:t>계정이름</a:t>
            </a:r>
            <a:r>
              <a:rPr lang="en-US" altLang="ko-KR" sz="1600" dirty="0">
                <a:latin typeface="+mn-ea"/>
              </a:rPr>
              <a:t>(ID</a:t>
            </a:r>
            <a:r>
              <a:rPr lang="en-US" altLang="ko-KR" sz="1600" dirty="0" smtClean="0">
                <a:latin typeface="+mn-ea"/>
              </a:rPr>
              <a:t>) </a:t>
            </a:r>
            <a:r>
              <a:rPr lang="ko-KR" altLang="en-US" sz="1600" dirty="0" smtClean="0">
                <a:latin typeface="+mn-ea"/>
              </a:rPr>
              <a:t>혹은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비밀번호</a:t>
            </a:r>
            <a:r>
              <a:rPr lang="en-US" altLang="ko-KR" sz="1600" dirty="0">
                <a:latin typeface="+mn-ea"/>
              </a:rPr>
              <a:t>(PW) </a:t>
            </a:r>
            <a:r>
              <a:rPr lang="ko-KR" altLang="en-US" sz="1600" dirty="0">
                <a:latin typeface="+mn-ea"/>
              </a:rPr>
              <a:t>입력 </a:t>
            </a:r>
            <a:r>
              <a:rPr lang="ko-KR" altLang="en-US" sz="1600" dirty="0" smtClean="0">
                <a:latin typeface="+mn-ea"/>
              </a:rPr>
              <a:t>오류 시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“ID </a:t>
            </a:r>
            <a:r>
              <a:rPr lang="ko-KR" altLang="en-US" sz="1600" dirty="0" smtClean="0">
                <a:latin typeface="+mn-ea"/>
              </a:rPr>
              <a:t>또는 </a:t>
            </a:r>
            <a:r>
              <a:rPr lang="en-US" altLang="ko-KR" sz="1600" dirty="0" smtClean="0">
                <a:latin typeface="+mn-ea"/>
              </a:rPr>
              <a:t>PW</a:t>
            </a:r>
            <a:r>
              <a:rPr lang="ko-KR" altLang="en-US" sz="1600" dirty="0" smtClean="0">
                <a:latin typeface="+mn-ea"/>
              </a:rPr>
              <a:t>가 잘못 입력되었습니다</a:t>
            </a:r>
            <a:r>
              <a:rPr lang="en-US" altLang="ko-KR" sz="1600" dirty="0" smtClean="0">
                <a:latin typeface="+mn-ea"/>
              </a:rPr>
              <a:t>.” </a:t>
            </a:r>
            <a:r>
              <a:rPr lang="ko-KR" altLang="en-US" sz="1600" dirty="0" smtClean="0">
                <a:latin typeface="+mn-ea"/>
              </a:rPr>
              <a:t>팝업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확인 버튼 클릭 시 팝업 창이 닫히면서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ID</a:t>
            </a:r>
            <a:r>
              <a:rPr lang="ko-KR" altLang="en-US" sz="1600" dirty="0" smtClean="0">
                <a:latin typeface="+mn-ea"/>
              </a:rPr>
              <a:t>와 </a:t>
            </a:r>
            <a:r>
              <a:rPr lang="en-US" altLang="ko-KR" sz="1600" dirty="0" smtClean="0">
                <a:latin typeface="+mn-ea"/>
              </a:rPr>
              <a:t>PW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입력란은 </a:t>
            </a:r>
            <a:r>
              <a:rPr lang="en-US" altLang="ko-KR" sz="1600" dirty="0" smtClean="0">
                <a:latin typeface="+mn-ea"/>
              </a:rPr>
              <a:t>Clear</a:t>
            </a:r>
            <a:r>
              <a:rPr lang="ko-KR" altLang="en-US" sz="1600" dirty="0" smtClean="0">
                <a:latin typeface="+mn-ea"/>
              </a:rPr>
              <a:t>된 상태로 돌아간다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다시 로그인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화면으로 복귀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80" y="1776679"/>
            <a:ext cx="6121018" cy="3443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로 그 인</a:t>
            </a:r>
            <a:endParaRPr lang="ko-KR" altLang="en-US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1" t="30723" r="13137" b="28239"/>
          <a:stretch/>
        </p:blipFill>
        <p:spPr>
          <a:xfrm>
            <a:off x="1098485" y="2089207"/>
            <a:ext cx="4838007" cy="28180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9" t="36367" r="42543" b="51443"/>
          <a:stretch/>
        </p:blipFill>
        <p:spPr>
          <a:xfrm>
            <a:off x="3184877" y="3233538"/>
            <a:ext cx="2408348" cy="8371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41611" y="3498214"/>
            <a:ext cx="3094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latin typeface="+mn-ea"/>
              </a:rPr>
              <a:t>ID </a:t>
            </a:r>
            <a:r>
              <a:rPr lang="ko-KR" altLang="en-US" sz="1400" smtClean="0">
                <a:latin typeface="+mn-ea"/>
              </a:rPr>
              <a:t>또는 </a:t>
            </a:r>
            <a:r>
              <a:rPr lang="en-US" altLang="ko-KR" sz="1400" smtClean="0">
                <a:latin typeface="+mn-ea"/>
              </a:rPr>
              <a:t>PW</a:t>
            </a:r>
            <a:r>
              <a:rPr lang="ko-KR" altLang="en-US" sz="1400" smtClean="0">
                <a:latin typeface="+mn-ea"/>
              </a:rPr>
              <a:t>가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 smtClean="0">
                <a:latin typeface="+mn-ea"/>
              </a:rPr>
              <a:t>잘못 입력되었습니다</a:t>
            </a:r>
            <a:r>
              <a:rPr lang="en-US" altLang="ko-KR" sz="1400" smtClean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80" y="3967633"/>
            <a:ext cx="2691470" cy="1513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4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41882" y="1910326"/>
            <a:ext cx="41379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로그인 </a:t>
            </a:r>
            <a:r>
              <a:rPr lang="ko-KR" altLang="en-US" sz="1600" b="1" dirty="0" smtClean="0">
                <a:latin typeface="+mn-ea"/>
              </a:rPr>
              <a:t>경우의 수 ②</a:t>
            </a:r>
            <a:endParaRPr lang="en-US" altLang="ko-KR" sz="1600" b="1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해당 계정으로 버그 사용 적발되어 차단됨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</a:t>
            </a:r>
          </a:p>
          <a:p>
            <a:r>
              <a:rPr lang="en-US" altLang="ko-KR" sz="1600" dirty="0" smtClean="0">
                <a:latin typeface="+mn-ea"/>
              </a:rPr>
              <a:t>  </a:t>
            </a:r>
            <a:r>
              <a:rPr lang="ko-KR" altLang="en-US" sz="1600" dirty="0" smtClean="0">
                <a:latin typeface="+mn-ea"/>
              </a:rPr>
              <a:t>→ </a:t>
            </a:r>
            <a:r>
              <a:rPr lang="en-US" altLang="ko-KR" sz="1600" dirty="0" smtClean="0">
                <a:latin typeface="+mn-ea"/>
              </a:rPr>
              <a:t>“</a:t>
            </a:r>
            <a:r>
              <a:rPr lang="ko-KR" altLang="en-US" sz="1600" dirty="0" smtClean="0">
                <a:latin typeface="+mn-ea"/>
              </a:rPr>
              <a:t>해당 </a:t>
            </a:r>
            <a:r>
              <a:rPr lang="en-US" altLang="ko-KR" sz="1600" dirty="0" smtClean="0">
                <a:latin typeface="+mn-ea"/>
              </a:rPr>
              <a:t>ID</a:t>
            </a:r>
            <a:r>
              <a:rPr lang="ko-KR" altLang="en-US" sz="1600" dirty="0" smtClean="0">
                <a:latin typeface="+mn-ea"/>
              </a:rPr>
              <a:t>는 차단되었습니다</a:t>
            </a:r>
            <a:r>
              <a:rPr lang="en-US" altLang="ko-KR" sz="1600" dirty="0" smtClean="0">
                <a:latin typeface="+mn-ea"/>
              </a:rPr>
              <a:t>.” </a:t>
            </a:r>
            <a:r>
              <a:rPr lang="ko-KR" altLang="en-US" sz="1600" dirty="0" smtClean="0">
                <a:latin typeface="+mn-ea"/>
              </a:rPr>
              <a:t>팝업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확인 </a:t>
            </a:r>
            <a:r>
              <a:rPr lang="ko-KR" altLang="en-US" sz="1600" dirty="0">
                <a:latin typeface="+mn-ea"/>
              </a:rPr>
              <a:t>버튼 클릭 시 </a:t>
            </a:r>
            <a:r>
              <a:rPr lang="ko-KR" altLang="en-US" sz="1600" dirty="0" smtClean="0">
                <a:latin typeface="+mn-ea"/>
              </a:rPr>
              <a:t>팝업이 닫히면서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ID</a:t>
            </a:r>
            <a:r>
              <a:rPr lang="ko-KR" altLang="en-US" sz="1600" dirty="0" smtClean="0">
                <a:latin typeface="+mn-ea"/>
              </a:rPr>
              <a:t>와 </a:t>
            </a:r>
            <a:r>
              <a:rPr lang="en-US" altLang="ko-KR" sz="1600" dirty="0" smtClean="0">
                <a:latin typeface="+mn-ea"/>
              </a:rPr>
              <a:t>PW</a:t>
            </a:r>
            <a:r>
              <a:rPr lang="ko-KR" altLang="en-US" sz="1600" dirty="0" smtClean="0">
                <a:latin typeface="+mn-ea"/>
              </a:rPr>
              <a:t>란은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Clear</a:t>
            </a:r>
            <a:r>
              <a:rPr lang="ko-KR" altLang="en-US" sz="1600" dirty="0" smtClean="0">
                <a:latin typeface="+mn-ea"/>
              </a:rPr>
              <a:t>된 상태로 돌아간다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다시 로그인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창으로 복귀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되면서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웹사이트의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FAQ </a:t>
            </a:r>
            <a:r>
              <a:rPr lang="ko-KR" altLang="en-US" sz="1600" dirty="0" smtClean="0">
                <a:latin typeface="+mn-ea"/>
              </a:rPr>
              <a:t>페이지가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err="1" smtClean="0">
                <a:latin typeface="+mn-ea"/>
              </a:rPr>
              <a:t>오픈된다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80" y="1776679"/>
            <a:ext cx="6121018" cy="3443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로 그 인</a:t>
            </a:r>
            <a:endParaRPr lang="ko-KR" altLang="en-US" b="1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1" t="30723" r="13137" b="28239"/>
          <a:stretch/>
        </p:blipFill>
        <p:spPr>
          <a:xfrm>
            <a:off x="1098485" y="2089207"/>
            <a:ext cx="4838007" cy="28180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9" t="36367" r="42543" b="51443"/>
          <a:stretch/>
        </p:blipFill>
        <p:spPr>
          <a:xfrm>
            <a:off x="3184877" y="3233538"/>
            <a:ext cx="2408348" cy="8371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98616" y="3498214"/>
            <a:ext cx="240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+mn-ea"/>
              </a:rPr>
              <a:t>해당 </a:t>
            </a:r>
            <a:r>
              <a:rPr lang="en-US" altLang="ko-KR" sz="1400" smtClean="0">
                <a:latin typeface="+mn-ea"/>
              </a:rPr>
              <a:t>ID</a:t>
            </a:r>
            <a:r>
              <a:rPr lang="ko-KR" altLang="en-US" sz="1400" smtClean="0">
                <a:latin typeface="+mn-ea"/>
              </a:rPr>
              <a:t>는 차단되었습니다</a:t>
            </a:r>
            <a:r>
              <a:rPr lang="en-US" altLang="ko-KR" sz="1400" smtClean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8" r="20962"/>
          <a:stretch/>
        </p:blipFill>
        <p:spPr>
          <a:xfrm>
            <a:off x="8884434" y="3958562"/>
            <a:ext cx="2975913" cy="1673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26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707" y="4216410"/>
            <a:ext cx="2975913" cy="1673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341882" y="1910326"/>
            <a:ext cx="41379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로그인 </a:t>
            </a:r>
            <a:r>
              <a:rPr lang="ko-KR" altLang="en-US" sz="1600" b="1" dirty="0" smtClean="0">
                <a:latin typeface="+mn-ea"/>
              </a:rPr>
              <a:t>경우의 수 ③</a:t>
            </a:r>
            <a:endParaRPr lang="en-US" altLang="ko-KR" sz="1600" b="1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클라이언트 버전이 최신 버전이 아닐 경우 →</a:t>
            </a:r>
            <a:r>
              <a:rPr lang="en-US" altLang="ko-KR" sz="1600" dirty="0" smtClean="0">
                <a:latin typeface="+mn-ea"/>
              </a:rPr>
              <a:t>”</a:t>
            </a:r>
            <a:r>
              <a:rPr lang="ko-KR" altLang="en-US" sz="1600" dirty="0" smtClean="0">
                <a:latin typeface="+mn-ea"/>
              </a:rPr>
              <a:t>신규 버전으로 업데이트 바랍니다</a:t>
            </a:r>
            <a:r>
              <a:rPr lang="en-US" altLang="ko-KR" sz="1600" dirty="0" smtClean="0">
                <a:latin typeface="+mn-ea"/>
              </a:rPr>
              <a:t>.” </a:t>
            </a:r>
            <a:r>
              <a:rPr lang="ko-KR" altLang="en-US" sz="1600" dirty="0" smtClean="0">
                <a:latin typeface="+mn-ea"/>
              </a:rPr>
              <a:t>팝업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#</a:t>
            </a:r>
            <a:r>
              <a:rPr lang="ko-KR" altLang="en-US" sz="1600" dirty="0">
                <a:latin typeface="+mn-ea"/>
              </a:rPr>
              <a:t>확인 버튼 클릭 시 팝업이 닫히면서 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ID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PW</a:t>
            </a:r>
            <a:r>
              <a:rPr lang="ko-KR" altLang="en-US" sz="1600" dirty="0">
                <a:latin typeface="+mn-ea"/>
              </a:rPr>
              <a:t>란은</a:t>
            </a:r>
            <a:r>
              <a:rPr lang="en-US" altLang="ko-KR" sz="1600" dirty="0">
                <a:latin typeface="+mn-ea"/>
              </a:rPr>
              <a:t> Clear</a:t>
            </a:r>
            <a:r>
              <a:rPr lang="ko-KR" altLang="en-US" sz="1600" dirty="0">
                <a:latin typeface="+mn-ea"/>
              </a:rPr>
              <a:t>된 상태로 돌아간다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#</a:t>
            </a:r>
            <a:r>
              <a:rPr lang="ko-KR" altLang="en-US" sz="1600" dirty="0">
                <a:latin typeface="+mn-ea"/>
              </a:rPr>
              <a:t>다시 로그인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창으로 복귀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되면서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웹사이트의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메인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페이지가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 err="1">
                <a:latin typeface="+mn-ea"/>
              </a:rPr>
              <a:t>오픈된다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0" y="1776679"/>
            <a:ext cx="6121018" cy="3443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0" y="288488"/>
            <a:ext cx="1169790" cy="56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486804" y="387990"/>
            <a:ext cx="111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로 그 인</a:t>
            </a:r>
            <a:endParaRPr lang="ko-KR" altLang="en-US" b="1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1" t="30723" r="13137" b="28239"/>
          <a:stretch/>
        </p:blipFill>
        <p:spPr>
          <a:xfrm>
            <a:off x="1098485" y="2089207"/>
            <a:ext cx="4838007" cy="28180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9" t="36367" r="42543" b="51443"/>
          <a:stretch/>
        </p:blipFill>
        <p:spPr>
          <a:xfrm>
            <a:off x="3184877" y="3233538"/>
            <a:ext cx="2408348" cy="8371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13888" y="3494557"/>
            <a:ext cx="2400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+mn-ea"/>
              </a:rPr>
              <a:t>신규버전으로 업데이트</a:t>
            </a:r>
            <a:endParaRPr lang="en-US" altLang="ko-KR" sz="1400" smtClean="0">
              <a:latin typeface="+mn-ea"/>
            </a:endParaRPr>
          </a:p>
          <a:p>
            <a:pPr algn="ctr"/>
            <a:r>
              <a:rPr lang="ko-KR" altLang="en-US" sz="1400" smtClean="0">
                <a:latin typeface="+mn-ea"/>
              </a:rPr>
              <a:t>해주시기 바랍니다</a:t>
            </a:r>
            <a:r>
              <a:rPr lang="en-US" altLang="ko-KR" sz="1400" smtClean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702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2766</Words>
  <Application>Microsoft Office PowerPoint</Application>
  <PresentationFormat>와이드스크린</PresentationFormat>
  <Paragraphs>631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210 국민체조 B</vt:lpstr>
      <vt:lpstr>210 국민체조 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108</cp:revision>
  <dcterms:created xsi:type="dcterms:W3CDTF">2018-09-12T23:08:45Z</dcterms:created>
  <dcterms:modified xsi:type="dcterms:W3CDTF">2018-10-15T02:47:06Z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C:\Users\yeyoung1992\Desktop\20181012 기획서.pptx</vt:lpwstr>
  </property>
</Properties>
</file>